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7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3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Gill Sans MT"/>
              </a:rPr>
              <a:t>Clique para mover o slide</a:t>
            </a: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2000" b="0" strike="noStrike" spc="-1">
                <a:latin typeface="Arial"/>
              </a:rPr>
              <a:t>Clique para editar o formato de notas</a:t>
            </a:r>
          </a:p>
        </p:txBody>
      </p:sp>
      <p:sp>
        <p:nvSpPr>
          <p:cNvPr id="9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1400" b="0" strike="noStrike" spc="-1">
                <a:latin typeface="Times New Roman"/>
              </a:rPr>
              <a:t>&lt;cabeçalho&gt;</a:t>
            </a:r>
          </a:p>
        </p:txBody>
      </p:sp>
      <p:sp>
        <p:nvSpPr>
          <p:cNvPr id="9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9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9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05F16A3D-949C-4F50-A462-332CAA819012}" type="slidenum">
              <a:rPr lang="pt-BR" sz="1400" b="0" strike="noStrike" spc="-1">
                <a:latin typeface="Times New Roman"/>
              </a:rPr>
              <a:t>‹#›</a:t>
            </a:fld>
            <a:endParaRPr lang="pt-B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56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7CA346E-2C3E-4AEF-8CB5-9FF3EF49EAB9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59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0B64C9E4-BCA7-43D4-A80A-A2FB338858CA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11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823824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48200" y="3779280"/>
            <a:ext cx="823824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66956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3233520" y="150552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6019200" y="150552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448200" y="377928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3233520" y="377928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 type="body"/>
          </p:nvPr>
        </p:nvSpPr>
        <p:spPr>
          <a:xfrm>
            <a:off x="6019200" y="377928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ubTitle"/>
          </p:nvPr>
        </p:nvSpPr>
        <p:spPr>
          <a:xfrm>
            <a:off x="448200" y="1505520"/>
            <a:ext cx="8238240" cy="4352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823824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subTitle"/>
          </p:nvPr>
        </p:nvSpPr>
        <p:spPr>
          <a:xfrm>
            <a:off x="581040" y="687600"/>
            <a:ext cx="7989480" cy="2766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448200" y="1505520"/>
            <a:ext cx="8238240" cy="4352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6956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823824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823824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48200" y="3779280"/>
            <a:ext cx="823824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466956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3233520" y="150552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6019200" y="150552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448200" y="377928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 type="body"/>
          </p:nvPr>
        </p:nvSpPr>
        <p:spPr>
          <a:xfrm>
            <a:off x="3233520" y="377928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90" name="PlaceHolder 7"/>
          <p:cNvSpPr>
            <a:spLocks noGrp="1"/>
          </p:cNvSpPr>
          <p:nvPr>
            <p:ph type="body"/>
          </p:nvPr>
        </p:nvSpPr>
        <p:spPr>
          <a:xfrm>
            <a:off x="6019200" y="377928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823824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581040" y="687600"/>
            <a:ext cx="7989480" cy="2766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66956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823824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/>
        </p:nvSpPr>
        <p:spPr>
          <a:xfrm>
            <a:off x="448200" y="441360"/>
            <a:ext cx="2719440" cy="107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" name="CustomShape 2"/>
          <p:cNvSpPr/>
          <p:nvPr/>
        </p:nvSpPr>
        <p:spPr>
          <a:xfrm>
            <a:off x="5976000" y="441360"/>
            <a:ext cx="2710440" cy="10764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3216600" y="441360"/>
            <a:ext cx="2710440" cy="10764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448200" y="563760"/>
            <a:ext cx="8239680" cy="5681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581040" y="3936600"/>
            <a:ext cx="7989480" cy="103284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cap="all" spc="-1">
                <a:solidFill>
                  <a:srgbClr val="FFFFFF"/>
                </a:solidFill>
                <a:latin typeface="Gill Sans MT"/>
              </a:rPr>
              <a:t>title style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dt"/>
          </p:nvPr>
        </p:nvSpPr>
        <p:spPr>
          <a:xfrm>
            <a:off x="5559480" y="6392160"/>
            <a:ext cx="213336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5B13CCEC-FA5A-490A-B7B7-48A44CFF95D5}" type="datetime1">
              <a:rPr lang="pt-BR" sz="1800" b="0" strike="noStrike" spc="-1">
                <a:solidFill>
                  <a:srgbClr val="537ED0"/>
                </a:solidFill>
                <a:latin typeface="Gill Sans MT"/>
              </a:rPr>
              <a:t>01/10/2018</a:t>
            </a:fld>
            <a:endParaRPr lang="pt-BR" sz="1800" b="0" strike="noStrike" spc="-1"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ftr"/>
          </p:nvPr>
        </p:nvSpPr>
        <p:spPr>
          <a:xfrm>
            <a:off x="581040" y="6387840"/>
            <a:ext cx="487008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Tutorials, Last Edit 6/11/2018</a:t>
            </a:r>
            <a:endParaRPr lang="pt-BR" sz="1800" b="0" strike="noStrike" spc="-1">
              <a:latin typeface="Times New Roman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sldNum"/>
          </p:nvPr>
        </p:nvSpPr>
        <p:spPr>
          <a:xfrm>
            <a:off x="7800480" y="6392160"/>
            <a:ext cx="77004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DD12F01E-2910-4BDF-BE97-B5E5D07357FC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‹#›</a:t>
            </a:fld>
            <a:endParaRPr lang="pt-BR" sz="1800" b="0" strike="noStrike" spc="-1">
              <a:latin typeface="Times New Roman"/>
            </a:endParaRPr>
          </a:p>
        </p:txBody>
      </p:sp>
      <p:pic>
        <p:nvPicPr>
          <p:cNvPr id="8" name="Picture 7"/>
          <p:cNvPicPr/>
          <p:nvPr/>
        </p:nvPicPr>
        <p:blipFill>
          <a:blip r:embed="rId14"/>
          <a:stretch/>
        </p:blipFill>
        <p:spPr>
          <a:xfrm>
            <a:off x="335160" y="563760"/>
            <a:ext cx="8488440" cy="2915280"/>
          </a:xfrm>
          <a:prstGeom prst="rect">
            <a:avLst/>
          </a:prstGeom>
          <a:ln>
            <a:noFill/>
          </a:ln>
        </p:spPr>
      </p:pic>
      <p:sp>
        <p:nvSpPr>
          <p:cNvPr id="9" name="PlaceHolder 9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3D3D3D"/>
                </a:solidFill>
                <a:latin typeface="Gill Sans MT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3D3D3D"/>
                </a:solidFill>
                <a:latin typeface="Gill Sans MT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3D3D3D"/>
                </a:solidFill>
                <a:latin typeface="Gill Sans MT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200" b="0" strike="noStrike" spc="-1">
                <a:solidFill>
                  <a:srgbClr val="3D3D3D"/>
                </a:solidFill>
                <a:latin typeface="Gill Sans MT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D3D3D"/>
                </a:solidFill>
                <a:latin typeface="Gill Sans MT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D3D3D"/>
                </a:solidFill>
                <a:latin typeface="Gill Sans MT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D3D3D"/>
                </a:solidFill>
                <a:latin typeface="Gill Sans MT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448200" y="441360"/>
            <a:ext cx="2719440" cy="107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2"/>
          <p:cNvSpPr/>
          <p:nvPr/>
        </p:nvSpPr>
        <p:spPr>
          <a:xfrm>
            <a:off x="5976000" y="441360"/>
            <a:ext cx="2710440" cy="10764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3"/>
          <p:cNvSpPr/>
          <p:nvPr/>
        </p:nvSpPr>
        <p:spPr>
          <a:xfrm>
            <a:off x="3216600" y="441360"/>
            <a:ext cx="2710440" cy="10764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4"/>
          <p:cNvSpPr/>
          <p:nvPr/>
        </p:nvSpPr>
        <p:spPr>
          <a:xfrm>
            <a:off x="448200" y="599760"/>
            <a:ext cx="8238240" cy="817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PlaceHolder 5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Click to edit Master title style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1" name="PlaceHolder 6"/>
          <p:cNvSpPr>
            <a:spLocks noGrp="1"/>
          </p:cNvSpPr>
          <p:nvPr>
            <p:ph type="body"/>
          </p:nvPr>
        </p:nvSpPr>
        <p:spPr>
          <a:xfrm>
            <a:off x="448200" y="1505520"/>
            <a:ext cx="8238240" cy="4352760"/>
          </a:xfrm>
          <a:prstGeom prst="rect">
            <a:avLst/>
          </a:prstGeom>
        </p:spPr>
        <p:txBody>
          <a:bodyPr/>
          <a:lstStyle/>
          <a:p>
            <a:pPr marL="306000" indent="-30564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3600" b="0" strike="noStrike" spc="-1">
                <a:solidFill>
                  <a:srgbClr val="3D3D3D"/>
                </a:solidFill>
                <a:latin typeface="Gill Sans MT"/>
              </a:rPr>
              <a:t>Edit Master text styles</a:t>
            </a:r>
          </a:p>
          <a:p>
            <a:pPr marL="630000" lvl="1" indent="-30564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3200" b="0" strike="noStrike" spc="-1">
                <a:solidFill>
                  <a:srgbClr val="3D3D3D"/>
                </a:solidFill>
                <a:latin typeface="Gill Sans MT"/>
              </a:rPr>
              <a:t>Second level</a:t>
            </a:r>
          </a:p>
          <a:p>
            <a:pPr marL="900000" lvl="2" indent="-26964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2800" b="0" strike="noStrike" spc="-1">
                <a:solidFill>
                  <a:srgbClr val="3D3D3D"/>
                </a:solidFill>
                <a:latin typeface="Gill Sans MT"/>
              </a:rPr>
              <a:t>Third level</a:t>
            </a:r>
          </a:p>
          <a:p>
            <a:pPr marL="1242000" lvl="3" indent="-2336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2400" b="0" strike="noStrike" spc="-1">
                <a:solidFill>
                  <a:srgbClr val="3D3D3D"/>
                </a:solidFill>
                <a:latin typeface="Gill Sans MT"/>
              </a:rPr>
              <a:t>Fourth level</a:t>
            </a:r>
          </a:p>
          <a:p>
            <a:pPr marL="1602000" lvl="4" indent="-2336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2400" b="0" strike="noStrike" spc="-1">
                <a:solidFill>
                  <a:srgbClr val="3D3D3D"/>
                </a:solidFill>
                <a:latin typeface="Gill Sans MT"/>
              </a:rPr>
              <a:t>Fifth level</a:t>
            </a:r>
          </a:p>
        </p:txBody>
      </p:sp>
      <p:sp>
        <p:nvSpPr>
          <p:cNvPr id="52" name="PlaceHolder 7"/>
          <p:cNvSpPr>
            <a:spLocks noGrp="1"/>
          </p:cNvSpPr>
          <p:nvPr>
            <p:ph type="dt"/>
          </p:nvPr>
        </p:nvSpPr>
        <p:spPr>
          <a:xfrm>
            <a:off x="5559480" y="6392160"/>
            <a:ext cx="213336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9E4F3977-985D-4DC5-BA47-EECB56569C63}" type="datetime1">
              <a:rPr lang="pt-BR" sz="1800" b="0" strike="noStrike" spc="-1">
                <a:solidFill>
                  <a:srgbClr val="537ED0"/>
                </a:solidFill>
                <a:latin typeface="Gill Sans MT"/>
              </a:rPr>
              <a:t>01/10/2018</a:t>
            </a:fld>
            <a:endParaRPr lang="pt-BR" sz="1800" b="0" strike="noStrike" spc="-1">
              <a:latin typeface="Times New Roman"/>
            </a:endParaRPr>
          </a:p>
        </p:txBody>
      </p:sp>
      <p:sp>
        <p:nvSpPr>
          <p:cNvPr id="53" name="PlaceHolder 8"/>
          <p:cNvSpPr>
            <a:spLocks noGrp="1"/>
          </p:cNvSpPr>
          <p:nvPr>
            <p:ph type="ftr"/>
          </p:nvPr>
        </p:nvSpPr>
        <p:spPr>
          <a:xfrm>
            <a:off x="581040" y="6387840"/>
            <a:ext cx="487008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Tutorials, Last Edit 6/11/2018</a:t>
            </a:r>
            <a:endParaRPr lang="pt-BR" sz="1800" b="0" strike="noStrike" spc="-1">
              <a:latin typeface="Times New Roman"/>
            </a:endParaRPr>
          </a:p>
        </p:txBody>
      </p:sp>
      <p:sp>
        <p:nvSpPr>
          <p:cNvPr id="54" name="PlaceHolder 9"/>
          <p:cNvSpPr>
            <a:spLocks noGrp="1"/>
          </p:cNvSpPr>
          <p:nvPr>
            <p:ph type="sldNum"/>
          </p:nvPr>
        </p:nvSpPr>
        <p:spPr>
          <a:xfrm>
            <a:off x="7800480" y="6392160"/>
            <a:ext cx="77004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8B494C86-EC75-4E1B-96F8-73F4A0648420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‹#›</a:t>
            </a:fld>
            <a:endParaRPr lang="pt-BR" sz="18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v3lessons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www.flltutorials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81040" y="3936600"/>
            <a:ext cx="7989480" cy="1032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3600" b="0" strike="noStrike" cap="all" spc="-1">
                <a:solidFill>
                  <a:srgbClr val="FFFFFF"/>
                </a:solidFill>
                <a:latin typeface="Gill Sans MT"/>
              </a:rPr>
              <a:t>Construindo um robô de competição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581040" y="5175720"/>
            <a:ext cx="7989480" cy="590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</a:pPr>
            <a:r>
              <a:rPr lang="pt-BR" sz="1600" b="0" strike="noStrike" cap="all" spc="-1">
                <a:solidFill>
                  <a:srgbClr val="FFFFFF"/>
                </a:solidFill>
                <a:latin typeface="Gill Sans MT"/>
              </a:rPr>
              <a:t>Seshan brothers</a:t>
            </a:r>
            <a:endParaRPr lang="pt-BR" sz="16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</a:pPr>
            <a:r>
              <a:rPr lang="pt-BR" sz="1600" b="0" strike="noStrike" cap="all" spc="-1">
                <a:solidFill>
                  <a:srgbClr val="FFFFFF"/>
                </a:solidFill>
                <a:latin typeface="Gill Sans MT"/>
              </a:rPr>
              <a:t>Traduzido por equipe sunrise</a:t>
            </a:r>
            <a:endParaRPr lang="pt-BR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Examine a rubrica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4" name="TextShape 2"/>
          <p:cNvSpPr txBox="1"/>
          <p:nvPr/>
        </p:nvSpPr>
        <p:spPr>
          <a:xfrm>
            <a:off x="448200" y="1505520"/>
            <a:ext cx="8238240" cy="43527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400" b="0" strike="noStrike" spc="-1">
                <a:solidFill>
                  <a:srgbClr val="3D3D3D"/>
                </a:solidFill>
                <a:latin typeface="Gill Sans MT"/>
              </a:rPr>
              <a:t>Quando você finalizar seu design, teste como ele se movimenta</a:t>
            </a: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400" b="0" strike="noStrike" spc="-1">
                <a:solidFill>
                  <a:srgbClr val="3D3D3D"/>
                </a:solidFill>
                <a:latin typeface="Gill Sans MT"/>
              </a:rPr>
              <a:t>Veja a rubrica e veja como ele se encaixa</a:t>
            </a:r>
          </a:p>
        </p:txBody>
      </p:sp>
      <p:sp>
        <p:nvSpPr>
          <p:cNvPr id="145" name="TextShape 3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4B1C02B4-F234-41CC-9AA9-38F5C2313273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10</a:t>
            </a:fld>
            <a:endParaRPr lang="pt-BR" sz="1800" b="0" strike="noStrike" spc="-1">
              <a:latin typeface="Times New Roman"/>
            </a:endParaRPr>
          </a:p>
        </p:txBody>
      </p:sp>
      <p:pic>
        <p:nvPicPr>
          <p:cNvPr id="146" name="Picture 6"/>
          <p:cNvPicPr/>
          <p:nvPr/>
        </p:nvPicPr>
        <p:blipFill>
          <a:blip r:embed="rId2"/>
          <a:stretch/>
        </p:blipFill>
        <p:spPr>
          <a:xfrm>
            <a:off x="734760" y="3479040"/>
            <a:ext cx="7690320" cy="2348640"/>
          </a:xfrm>
          <a:prstGeom prst="rect">
            <a:avLst/>
          </a:prstGeom>
          <a:ln>
            <a:noFill/>
          </a:ln>
        </p:spPr>
      </p:pic>
      <p:sp>
        <p:nvSpPr>
          <p:cNvPr id="147" name="TextShape 4"/>
          <p:cNvSpPr txBox="1"/>
          <p:nvPr/>
        </p:nvSpPr>
        <p:spPr>
          <a:xfrm>
            <a:off x="581040" y="6388200"/>
            <a:ext cx="5250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Tutorials, Última edição: 05/09/2018</a:t>
            </a:r>
            <a:endParaRPr lang="pt-BR" sz="18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Créditos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448200" y="1505520"/>
            <a:ext cx="8238240" cy="4352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800" b="0" strike="noStrike" spc="-1">
                <a:solidFill>
                  <a:srgbClr val="3D3D3D"/>
                </a:solidFill>
                <a:latin typeface="Gill Sans MT"/>
              </a:rPr>
              <a:t>Essa lição foi criada por Sanjay Seshan e Arvind Seshan</a:t>
            </a:r>
          </a:p>
          <a:p>
            <a:pPr marL="343080" indent="-34272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800" b="0" strike="noStrike" spc="-1">
                <a:solidFill>
                  <a:srgbClr val="3D3D3D"/>
                </a:solidFill>
                <a:latin typeface="Gill Sans MT"/>
              </a:rPr>
              <a:t>Mais lições em </a:t>
            </a:r>
            <a:r>
              <a:rPr lang="en-US" sz="2800" b="0" u="sng" strike="noStrike" spc="-1">
                <a:solidFill>
                  <a:srgbClr val="828282"/>
                </a:solidFill>
                <a:uFillTx/>
                <a:latin typeface="Gill Sans MT"/>
                <a:hlinkClick r:id="rId3"/>
              </a:rPr>
              <a:t>www.ev3lessons.com</a:t>
            </a:r>
            <a:r>
              <a:rPr lang="en-US" sz="2800" b="0" strike="noStrike" spc="-1">
                <a:solidFill>
                  <a:srgbClr val="3D3D3D"/>
                </a:solidFill>
                <a:latin typeface="Gill Sans MT"/>
              </a:rPr>
              <a:t> e </a:t>
            </a:r>
            <a:r>
              <a:rPr lang="en-US" sz="2800" b="0" u="sng" strike="noStrike" spc="-1">
                <a:solidFill>
                  <a:srgbClr val="828282"/>
                </a:solidFill>
                <a:uFillTx/>
                <a:latin typeface="Gill Sans MT"/>
                <a:hlinkClick r:id="rId4"/>
              </a:rPr>
              <a:t>www.flltutorials.com</a:t>
            </a:r>
            <a:endParaRPr lang="en-US" sz="2800" b="0" strike="noStrike" spc="-1">
              <a:solidFill>
                <a:srgbClr val="3D3D3D"/>
              </a:solidFill>
              <a:latin typeface="Gill Sans MT"/>
            </a:endParaRPr>
          </a:p>
          <a:p>
            <a:pPr marL="343080" indent="-34272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Gill Sans MT"/>
              </a:rPr>
              <a:t>Traduzido por Equipe Sunrise, de Santa Catarina, Brasil</a:t>
            </a:r>
            <a:endParaRPr lang="en-US" sz="2800" b="0" strike="noStrike" spc="-1">
              <a:solidFill>
                <a:srgbClr val="3D3D3D"/>
              </a:solidFill>
              <a:latin typeface="Gill Sans MT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endParaRPr lang="en-US" sz="2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50" name="TextShape 3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10ADBEA1-E6AF-4F41-827C-10F534C8D639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11</a:t>
            </a:fld>
            <a:endParaRPr lang="pt-BR" sz="1800" b="0" strike="noStrike" spc="-1">
              <a:latin typeface="Times New Roman"/>
            </a:endParaRPr>
          </a:p>
        </p:txBody>
      </p:sp>
      <p:sp>
        <p:nvSpPr>
          <p:cNvPr id="151" name="CustomShape 4"/>
          <p:cNvSpPr/>
          <p:nvPr/>
        </p:nvSpPr>
        <p:spPr>
          <a:xfrm>
            <a:off x="457200" y="5395680"/>
            <a:ext cx="7913160" cy="91548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pt-BR" sz="2000" b="0" strike="noStrike" spc="-1">
                <a:solidFill>
                  <a:srgbClr val="4374B7"/>
                </a:solidFill>
                <a:latin typeface="Helvetica Neue"/>
              </a:rPr>
              <a:t>                         </a:t>
            </a:r>
            <a:br/>
            <a:r>
              <a:rPr lang="pt-BR" sz="2000" b="0" strike="noStrike" spc="-1">
                <a:solidFill>
                  <a:srgbClr val="000000"/>
                </a:solidFill>
                <a:latin typeface="Helvetica Neue"/>
              </a:rPr>
              <a:t>This work is licensed under a </a:t>
            </a:r>
            <a:r>
              <a:rPr lang="pt-BR" sz="2000" b="0" strike="noStrike" spc="-1">
                <a:solidFill>
                  <a:srgbClr val="828282"/>
                </a:solidFill>
                <a:latin typeface="Helvetica Neue"/>
                <a:hlinkClick r:id="rId5"/>
              </a:rPr>
              <a:t>Creative Commons Attribution-</a:t>
            </a:r>
            <a:r>
              <a:rPr lang="pt-BR" sz="2000" b="0" strike="noStrike" spc="-1">
                <a:solidFill>
                  <a:srgbClr val="828282"/>
                </a:solidFill>
                <a:latin typeface="Helvetica Neue"/>
                <a:hlinkClick r:id="rId5"/>
              </a:rPr>
              <a:t>NonCommercial</a:t>
            </a:r>
            <a:r>
              <a:rPr lang="pt-BR" sz="2000" b="0" strike="noStrike" spc="-1">
                <a:solidFill>
                  <a:srgbClr val="828282"/>
                </a:solidFill>
                <a:latin typeface="Helvetica Neue"/>
                <a:hlinkClick r:id="rId5"/>
              </a:rPr>
              <a:t>-</a:t>
            </a:r>
            <a:r>
              <a:rPr lang="pt-BR" sz="2000" b="0" strike="noStrike" spc="-1">
                <a:solidFill>
                  <a:srgbClr val="828282"/>
                </a:solidFill>
                <a:latin typeface="Helvetica Neue"/>
                <a:hlinkClick r:id="rId5"/>
              </a:rPr>
              <a:t>ShareAlike</a:t>
            </a:r>
            <a:r>
              <a:rPr lang="pt-BR" sz="2000" b="0" strike="noStrike" spc="-1">
                <a:solidFill>
                  <a:srgbClr val="828282"/>
                </a:solidFill>
                <a:latin typeface="Helvetica Neue"/>
                <a:hlinkClick r:id="rId5"/>
              </a:rPr>
              <a:t> 4.0 International License</a:t>
            </a:r>
            <a:r>
              <a:rPr lang="pt-BR" sz="2000" b="0" strike="noStrike" spc="-1">
                <a:solidFill>
                  <a:srgbClr val="000000"/>
                </a:solidFill>
                <a:latin typeface="Helvetica Neue"/>
              </a:rPr>
              <a:t>.</a:t>
            </a:r>
            <a:r>
              <a:rPr lang="pt-BR" sz="1600" b="0" strike="noStrike" spc="-1">
                <a:solidFill>
                  <a:srgbClr val="000000"/>
                </a:solidFill>
                <a:latin typeface="Arial"/>
              </a:rPr>
              <a:t> </a:t>
            </a:r>
            <a:endParaRPr lang="pt-BR" sz="1600" b="0" strike="noStrike" spc="-1">
              <a:latin typeface="Arial"/>
            </a:endParaRPr>
          </a:p>
        </p:txBody>
      </p:sp>
      <p:pic>
        <p:nvPicPr>
          <p:cNvPr id="152" name="Picture 2"/>
          <p:cNvPicPr/>
          <p:nvPr/>
        </p:nvPicPr>
        <p:blipFill>
          <a:blip r:embed="rId6"/>
          <a:stretch/>
        </p:blipFill>
        <p:spPr>
          <a:xfrm>
            <a:off x="3812400" y="4376520"/>
            <a:ext cx="2161080" cy="761040"/>
          </a:xfrm>
          <a:prstGeom prst="rect">
            <a:avLst/>
          </a:prstGeom>
          <a:ln>
            <a:noFill/>
          </a:ln>
        </p:spPr>
      </p:pic>
      <p:sp>
        <p:nvSpPr>
          <p:cNvPr id="153" name="TextShape 5"/>
          <p:cNvSpPr txBox="1"/>
          <p:nvPr/>
        </p:nvSpPr>
        <p:spPr>
          <a:xfrm>
            <a:off x="581040" y="6388200"/>
            <a:ext cx="5250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Tutorials, Última edição: 05/09/2018</a:t>
            </a:r>
            <a:endParaRPr lang="pt-BR" sz="18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Nossas regras para design do robô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317880" y="1474560"/>
            <a:ext cx="8573760" cy="46252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06000" indent="-30564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2000" b="0" strike="noStrike" spc="-1" dirty="0">
                <a:solidFill>
                  <a:srgbClr val="FF0000"/>
                </a:solidFill>
                <a:latin typeface="Gill Sans MT"/>
              </a:rPr>
              <a:t>#1: 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Use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seu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tempo para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construir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um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robô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base antes de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fazer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os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anexos</a:t>
            </a:r>
            <a:endParaRPr lang="en-US" sz="2000" b="0" strike="noStrike" spc="-1" dirty="0">
              <a:solidFill>
                <a:srgbClr val="3D3D3D"/>
              </a:solidFill>
              <a:latin typeface="Gill Sans MT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endParaRPr lang="en-US" sz="2000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306000" indent="-30564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2000" b="0" strike="noStrike" spc="-1" dirty="0">
                <a:solidFill>
                  <a:srgbClr val="FF0000"/>
                </a:solidFill>
                <a:latin typeface="Gill Sans MT"/>
              </a:rPr>
              <a:t>#2: 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Se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você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está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começando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agora,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tudo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bem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fazerem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um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robô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base da LEGO, EV3Lessons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ou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livro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.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Não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comece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por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um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robô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para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cumprir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o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máximo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de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pontos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.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Ao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invés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disso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,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comece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com um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modelo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básico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que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você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pode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evoluir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com o tempo</a:t>
            </a:r>
          </a:p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endParaRPr lang="en-US" sz="2000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306000" indent="-30564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2000" b="0" strike="noStrike" spc="-1" dirty="0">
                <a:solidFill>
                  <a:srgbClr val="FF0000"/>
                </a:solidFill>
                <a:latin typeface="Gill Sans MT"/>
              </a:rPr>
              <a:t>#3: 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Use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seu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tempo para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testar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ideias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ao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invés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de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buscar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por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soluções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na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internet.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Conforme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você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avançar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na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FLL,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você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desenvolverá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suas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habilidades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, do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seu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próprio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jeito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.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Não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tente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achar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atalhos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e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pular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passos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do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processo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de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aprendizado</a:t>
            </a:r>
            <a:endParaRPr lang="en-US" sz="2000" b="0" strike="noStrike" spc="-1" dirty="0">
              <a:solidFill>
                <a:srgbClr val="3D3D3D"/>
              </a:solidFill>
              <a:latin typeface="Gill Sans MT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endParaRPr lang="en-US" sz="2000" b="0" strike="noStrike" spc="-1" dirty="0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01" name="TextShape 3"/>
          <p:cNvSpPr txBox="1"/>
          <p:nvPr/>
        </p:nvSpPr>
        <p:spPr>
          <a:xfrm>
            <a:off x="581040" y="6387840"/>
            <a:ext cx="5250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Tutorials, Última edição: 05/09/2018</a:t>
            </a:r>
            <a:endParaRPr lang="pt-BR" sz="1800" b="0" strike="noStrike" spc="-1">
              <a:latin typeface="Times New Roman"/>
            </a:endParaRPr>
          </a:p>
        </p:txBody>
      </p:sp>
      <p:sp>
        <p:nvSpPr>
          <p:cNvPr id="102" name="TextShape 4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30AEA183-8008-46E8-BC27-C4711AB34D99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2</a:t>
            </a:fld>
            <a:endParaRPr lang="pt-BR" sz="18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Considerações de design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4" name="TextShape 2"/>
          <p:cNvSpPr txBox="1"/>
          <p:nvPr/>
        </p:nvSpPr>
        <p:spPr>
          <a:xfrm>
            <a:off x="457200" y="1524240"/>
            <a:ext cx="4971600" cy="46015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1800" b="0" strike="noStrike" spc="-1" dirty="0">
                <a:solidFill>
                  <a:srgbClr val="3D3D3D"/>
                </a:solidFill>
                <a:latin typeface="Gill Sans MT"/>
              </a:rPr>
              <a:t>Nos </a:t>
            </a:r>
            <a:r>
              <a:rPr lang="en-US" sz="1800" b="0" strike="noStrike" spc="-1" dirty="0" err="1">
                <a:solidFill>
                  <a:srgbClr val="3D3D3D"/>
                </a:solidFill>
                <a:latin typeface="Gill Sans MT"/>
              </a:rPr>
              <a:t>próximos</a:t>
            </a:r>
            <a:r>
              <a:rPr lang="en-US" sz="1800" b="0" strike="noStrike" spc="-1" dirty="0">
                <a:solidFill>
                  <a:srgbClr val="3D3D3D"/>
                </a:solidFill>
                <a:latin typeface="Gill Sans MT"/>
              </a:rPr>
              <a:t> slides, </a:t>
            </a:r>
            <a:r>
              <a:rPr lang="en-US" sz="1800" b="0" strike="noStrike" spc="-1" dirty="0" err="1">
                <a:solidFill>
                  <a:srgbClr val="3D3D3D"/>
                </a:solidFill>
                <a:latin typeface="Gill Sans MT"/>
              </a:rPr>
              <a:t>vamos</a:t>
            </a:r>
            <a:r>
              <a:rPr lang="en-US" sz="18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800" b="0" strike="noStrike" spc="-1" dirty="0" err="1">
                <a:solidFill>
                  <a:srgbClr val="3D3D3D"/>
                </a:solidFill>
                <a:latin typeface="Gill Sans MT"/>
              </a:rPr>
              <a:t>apresentar</a:t>
            </a:r>
            <a:r>
              <a:rPr lang="en-US" sz="18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800" b="0" strike="noStrike" spc="-1" dirty="0" err="1">
                <a:solidFill>
                  <a:srgbClr val="3D3D3D"/>
                </a:solidFill>
                <a:latin typeface="Gill Sans MT"/>
              </a:rPr>
              <a:t>algumas</a:t>
            </a:r>
            <a:r>
              <a:rPr lang="en-US" sz="18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800" b="0" strike="noStrike" spc="-1" dirty="0" err="1">
                <a:solidFill>
                  <a:srgbClr val="3D3D3D"/>
                </a:solidFill>
                <a:latin typeface="Gill Sans MT"/>
              </a:rPr>
              <a:t>questões</a:t>
            </a:r>
            <a:r>
              <a:rPr lang="en-US" sz="18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800" b="0" strike="noStrike" spc="-1" dirty="0" err="1">
                <a:solidFill>
                  <a:srgbClr val="3D3D3D"/>
                </a:solidFill>
                <a:latin typeface="Gill Sans MT"/>
              </a:rPr>
              <a:t>chave</a:t>
            </a:r>
            <a:endParaRPr lang="en-US" sz="1800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1800" b="0" strike="noStrike" spc="-1" dirty="0" err="1">
                <a:solidFill>
                  <a:srgbClr val="3D3D3D"/>
                </a:solidFill>
                <a:latin typeface="Gill Sans MT"/>
              </a:rPr>
              <a:t>Você</a:t>
            </a:r>
            <a:r>
              <a:rPr lang="en-US" sz="18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800" b="0" strike="noStrike" spc="-1" dirty="0" err="1">
                <a:solidFill>
                  <a:srgbClr val="3D3D3D"/>
                </a:solidFill>
                <a:latin typeface="Gill Sans MT"/>
              </a:rPr>
              <a:t>deve</a:t>
            </a:r>
            <a:r>
              <a:rPr lang="en-US" sz="18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800" b="0" strike="noStrike" spc="-1" dirty="0" err="1">
                <a:solidFill>
                  <a:srgbClr val="3D3D3D"/>
                </a:solidFill>
                <a:latin typeface="Gill Sans MT"/>
              </a:rPr>
              <a:t>considerar</a:t>
            </a:r>
            <a:r>
              <a:rPr lang="en-US" sz="1800" b="0" strike="noStrike" spc="-1" dirty="0">
                <a:solidFill>
                  <a:srgbClr val="3D3D3D"/>
                </a:solidFill>
                <a:latin typeface="Gill Sans MT"/>
              </a:rPr>
              <a:t> o </a:t>
            </a:r>
            <a:r>
              <a:rPr lang="en-US" sz="1800" b="0" strike="noStrike" spc="-1" dirty="0" err="1">
                <a:solidFill>
                  <a:srgbClr val="3D3D3D"/>
                </a:solidFill>
                <a:latin typeface="Gill Sans MT"/>
              </a:rPr>
              <a:t>prós</a:t>
            </a:r>
            <a:r>
              <a:rPr lang="en-US" sz="1800" b="0" strike="noStrike" spc="-1" dirty="0">
                <a:solidFill>
                  <a:srgbClr val="3D3D3D"/>
                </a:solidFill>
                <a:latin typeface="Gill Sans MT"/>
              </a:rPr>
              <a:t> e contras de </a:t>
            </a:r>
            <a:r>
              <a:rPr lang="en-US" sz="1800" b="0" strike="noStrike" spc="-1" dirty="0" err="1">
                <a:solidFill>
                  <a:srgbClr val="3D3D3D"/>
                </a:solidFill>
                <a:latin typeface="Gill Sans MT"/>
              </a:rPr>
              <a:t>cada</a:t>
            </a:r>
            <a:r>
              <a:rPr lang="en-US" sz="18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800" b="0" strike="noStrike" spc="-1" dirty="0" err="1">
                <a:solidFill>
                  <a:srgbClr val="3D3D3D"/>
                </a:solidFill>
                <a:latin typeface="Gill Sans MT"/>
              </a:rPr>
              <a:t>opção</a:t>
            </a:r>
            <a:endParaRPr lang="en-US" sz="1800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1800" b="0" strike="noStrike" spc="-1" dirty="0" err="1">
                <a:solidFill>
                  <a:srgbClr val="3D3D3D"/>
                </a:solidFill>
                <a:latin typeface="Gill Sans MT"/>
              </a:rPr>
              <a:t>Nós</a:t>
            </a:r>
            <a:r>
              <a:rPr lang="en-US" sz="18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800" b="0" strike="noStrike" spc="-1" dirty="0" err="1">
                <a:solidFill>
                  <a:srgbClr val="3D3D3D"/>
                </a:solidFill>
                <a:latin typeface="Gill Sans MT"/>
              </a:rPr>
              <a:t>acreditamos</a:t>
            </a:r>
            <a:r>
              <a:rPr lang="en-US" sz="1800" b="0" strike="noStrike" spc="-1" dirty="0">
                <a:solidFill>
                  <a:srgbClr val="3D3D3D"/>
                </a:solidFill>
                <a:latin typeface="Gill Sans MT"/>
              </a:rPr>
              <a:t> que </a:t>
            </a:r>
            <a:r>
              <a:rPr lang="en-US" sz="1800" b="0" strike="noStrike" spc="-1" dirty="0" err="1">
                <a:solidFill>
                  <a:srgbClr val="3D3D3D"/>
                </a:solidFill>
                <a:latin typeface="Gill Sans MT"/>
              </a:rPr>
              <a:t>você</a:t>
            </a:r>
            <a:r>
              <a:rPr lang="en-US" sz="18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800" b="0" strike="noStrike" spc="-1" dirty="0" err="1">
                <a:solidFill>
                  <a:srgbClr val="3D3D3D"/>
                </a:solidFill>
                <a:latin typeface="Gill Sans MT"/>
              </a:rPr>
              <a:t>deve</a:t>
            </a:r>
            <a:r>
              <a:rPr lang="en-US" sz="18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800" b="0" strike="noStrike" spc="-1" dirty="0" err="1">
                <a:solidFill>
                  <a:srgbClr val="3D3D3D"/>
                </a:solidFill>
                <a:latin typeface="Gill Sans MT"/>
              </a:rPr>
              <a:t>idealizar</a:t>
            </a:r>
            <a:r>
              <a:rPr lang="en-US" sz="1800" b="0" strike="noStrike" spc="-1" dirty="0">
                <a:solidFill>
                  <a:srgbClr val="3D3D3D"/>
                </a:solidFill>
                <a:latin typeface="Gill Sans MT"/>
              </a:rPr>
              <a:t> e </a:t>
            </a:r>
            <a:r>
              <a:rPr lang="en-US" sz="1800" b="0" strike="noStrike" spc="-1" dirty="0" err="1">
                <a:solidFill>
                  <a:srgbClr val="3D3D3D"/>
                </a:solidFill>
                <a:latin typeface="Gill Sans MT"/>
              </a:rPr>
              <a:t>criar</a:t>
            </a:r>
            <a:r>
              <a:rPr lang="en-US" sz="18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800" b="0" strike="noStrike" spc="-1" dirty="0" err="1">
                <a:solidFill>
                  <a:srgbClr val="3D3D3D"/>
                </a:solidFill>
                <a:latin typeface="Gill Sans MT"/>
              </a:rPr>
              <a:t>por</a:t>
            </a:r>
            <a:r>
              <a:rPr lang="en-US" sz="18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800" b="0" strike="noStrike" spc="-1" dirty="0" err="1">
                <a:solidFill>
                  <a:srgbClr val="3D3D3D"/>
                </a:solidFill>
                <a:latin typeface="Gill Sans MT"/>
              </a:rPr>
              <a:t>conta</a:t>
            </a:r>
            <a:endParaRPr lang="en-US" sz="1800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1800" b="0" strike="noStrike" spc="-1" dirty="0" err="1">
                <a:solidFill>
                  <a:srgbClr val="3D3D3D"/>
                </a:solidFill>
                <a:latin typeface="Gill Sans MT"/>
              </a:rPr>
              <a:t>Nós</a:t>
            </a:r>
            <a:r>
              <a:rPr lang="en-US" sz="18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800" b="0" strike="noStrike" spc="-1" dirty="0" err="1">
                <a:solidFill>
                  <a:srgbClr val="3D3D3D"/>
                </a:solidFill>
                <a:latin typeface="Gill Sans MT"/>
              </a:rPr>
              <a:t>discutimos</a:t>
            </a:r>
            <a:r>
              <a:rPr lang="en-US" sz="18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800" b="0" strike="noStrike" spc="-1" dirty="0" err="1">
                <a:solidFill>
                  <a:srgbClr val="3D3D3D"/>
                </a:solidFill>
                <a:latin typeface="Gill Sans MT"/>
              </a:rPr>
              <a:t>os</a:t>
            </a:r>
            <a:r>
              <a:rPr lang="en-US" sz="18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800" b="0" strike="noStrike" spc="-1" dirty="0" err="1">
                <a:solidFill>
                  <a:srgbClr val="3D3D3D"/>
                </a:solidFill>
                <a:latin typeface="Gill Sans MT"/>
              </a:rPr>
              <a:t>seguintes</a:t>
            </a:r>
            <a:r>
              <a:rPr lang="en-US" sz="1800" b="0" strike="noStrike" spc="-1" dirty="0">
                <a:solidFill>
                  <a:srgbClr val="3D3D3D"/>
                </a:solidFill>
                <a:latin typeface="Gill Sans MT"/>
              </a:rPr>
              <a:t> 6 </a:t>
            </a:r>
            <a:r>
              <a:rPr lang="en-US" sz="1800" b="0" strike="noStrike" spc="-1" dirty="0" err="1">
                <a:solidFill>
                  <a:srgbClr val="3D3D3D"/>
                </a:solidFill>
                <a:latin typeface="Gill Sans MT"/>
              </a:rPr>
              <a:t>fatores</a:t>
            </a:r>
            <a:r>
              <a:rPr lang="en-US" sz="1800" b="0" strike="noStrike" spc="-1" dirty="0">
                <a:solidFill>
                  <a:srgbClr val="3D3D3D"/>
                </a:solidFill>
                <a:latin typeface="Gill Sans MT"/>
              </a:rPr>
              <a:t>: </a:t>
            </a:r>
            <a:r>
              <a:rPr lang="en-US" sz="1800" b="0" strike="noStrike" spc="-1" dirty="0" err="1">
                <a:solidFill>
                  <a:srgbClr val="3D3D3D"/>
                </a:solidFill>
                <a:latin typeface="Gill Sans MT"/>
              </a:rPr>
              <a:t>Tamanho</a:t>
            </a:r>
            <a:r>
              <a:rPr lang="en-US" sz="1800" b="0" strike="noStrike" spc="-1" dirty="0">
                <a:solidFill>
                  <a:srgbClr val="3D3D3D"/>
                </a:solidFill>
                <a:latin typeface="Gill Sans MT"/>
              </a:rPr>
              <a:t>, Peso/</a:t>
            </a:r>
            <a:r>
              <a:rPr lang="en-US" sz="1800" b="0" strike="noStrike" spc="-1" dirty="0" err="1">
                <a:solidFill>
                  <a:srgbClr val="3D3D3D"/>
                </a:solidFill>
                <a:latin typeface="Gill Sans MT"/>
              </a:rPr>
              <a:t>Balanceamento</a:t>
            </a:r>
            <a:r>
              <a:rPr lang="en-US" sz="1800" b="0" strike="noStrike" spc="-1" dirty="0">
                <a:solidFill>
                  <a:srgbClr val="3D3D3D"/>
                </a:solidFill>
                <a:latin typeface="Gill Sans MT"/>
              </a:rPr>
              <a:t>, </a:t>
            </a:r>
            <a:r>
              <a:rPr lang="en-US" sz="1800" b="0" strike="noStrike" spc="-1" dirty="0" err="1">
                <a:solidFill>
                  <a:srgbClr val="3D3D3D"/>
                </a:solidFill>
                <a:latin typeface="Gill Sans MT"/>
              </a:rPr>
              <a:t>Sensores</a:t>
            </a:r>
            <a:r>
              <a:rPr lang="en-US" sz="1800" b="0" strike="noStrike" spc="-1" dirty="0">
                <a:solidFill>
                  <a:srgbClr val="3D3D3D"/>
                </a:solidFill>
                <a:latin typeface="Gill Sans MT"/>
              </a:rPr>
              <a:t> e </a:t>
            </a:r>
            <a:r>
              <a:rPr lang="en-US" sz="1800" b="0" strike="noStrike" spc="-1" dirty="0" err="1">
                <a:solidFill>
                  <a:srgbClr val="3D3D3D"/>
                </a:solidFill>
                <a:latin typeface="Gill Sans MT"/>
              </a:rPr>
              <a:t>Posicionamento</a:t>
            </a:r>
            <a:r>
              <a:rPr lang="en-US" sz="1800" b="0" strike="noStrike" spc="-1" dirty="0">
                <a:solidFill>
                  <a:srgbClr val="3D3D3D"/>
                </a:solidFill>
                <a:latin typeface="Gill Sans MT"/>
              </a:rPr>
              <a:t>, </a:t>
            </a:r>
            <a:r>
              <a:rPr lang="en-US" sz="1800" b="0" strike="noStrike" spc="-1" dirty="0" err="1">
                <a:solidFill>
                  <a:srgbClr val="3D3D3D"/>
                </a:solidFill>
                <a:latin typeface="Gill Sans MT"/>
              </a:rPr>
              <a:t>Posicionamento</a:t>
            </a:r>
            <a:r>
              <a:rPr lang="en-US" sz="1800" b="0" strike="noStrike" spc="-1" dirty="0">
                <a:solidFill>
                  <a:srgbClr val="3D3D3D"/>
                </a:solidFill>
                <a:latin typeface="Gill Sans MT"/>
              </a:rPr>
              <a:t> de </a:t>
            </a:r>
            <a:r>
              <a:rPr lang="en-US" sz="1800" b="0" strike="noStrike" spc="-1" dirty="0" err="1">
                <a:solidFill>
                  <a:srgbClr val="3D3D3D"/>
                </a:solidFill>
                <a:latin typeface="Gill Sans MT"/>
              </a:rPr>
              <a:t>Braços</a:t>
            </a:r>
            <a:r>
              <a:rPr lang="en-US" sz="1800" b="0" strike="noStrike" spc="-1" dirty="0">
                <a:solidFill>
                  <a:srgbClr val="3D3D3D"/>
                </a:solidFill>
                <a:latin typeface="Gill Sans MT"/>
              </a:rPr>
              <a:t>, </a:t>
            </a:r>
            <a:r>
              <a:rPr lang="en-US" sz="1800" b="0" strike="noStrike" spc="-1" dirty="0" err="1">
                <a:solidFill>
                  <a:srgbClr val="3D3D3D"/>
                </a:solidFill>
                <a:latin typeface="Gill Sans MT"/>
              </a:rPr>
              <a:t>Escolha</a:t>
            </a:r>
            <a:r>
              <a:rPr lang="en-US" sz="1800" b="0" strike="noStrike" spc="-1" dirty="0">
                <a:solidFill>
                  <a:srgbClr val="3D3D3D"/>
                </a:solidFill>
                <a:latin typeface="Gill Sans MT"/>
              </a:rPr>
              <a:t> de </a:t>
            </a:r>
            <a:r>
              <a:rPr lang="en-US" sz="1800" b="0" strike="noStrike" spc="-1" dirty="0" err="1">
                <a:solidFill>
                  <a:srgbClr val="3D3D3D"/>
                </a:solidFill>
                <a:latin typeface="Gill Sans MT"/>
              </a:rPr>
              <a:t>Roda</a:t>
            </a:r>
            <a:r>
              <a:rPr lang="en-US" sz="1800" b="0" strike="noStrike" spc="-1" dirty="0">
                <a:solidFill>
                  <a:srgbClr val="3D3D3D"/>
                </a:solidFill>
                <a:latin typeface="Gill Sans MT"/>
              </a:rPr>
              <a:t> e </a:t>
            </a:r>
            <a:r>
              <a:rPr lang="en-US" sz="1800" b="0" strike="noStrike" spc="-1" dirty="0" err="1">
                <a:solidFill>
                  <a:srgbClr val="3D3D3D"/>
                </a:solidFill>
                <a:latin typeface="Gill Sans MT"/>
              </a:rPr>
              <a:t>Pneu</a:t>
            </a:r>
            <a:r>
              <a:rPr lang="en-US" sz="1800" b="0" strike="noStrike" spc="-1" dirty="0">
                <a:solidFill>
                  <a:srgbClr val="3D3D3D"/>
                </a:solidFill>
                <a:latin typeface="Gill Sans MT"/>
              </a:rPr>
              <a:t>, Outro</a:t>
            </a:r>
          </a:p>
        </p:txBody>
      </p:sp>
      <p:sp>
        <p:nvSpPr>
          <p:cNvPr id="105" name="TextShape 3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18A59FDB-4714-4B3C-B380-D9BA1D9342E7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3</a:t>
            </a:fld>
            <a:endParaRPr lang="pt-BR" sz="1800" b="0" strike="noStrike" spc="-1">
              <a:latin typeface="Times New Roman"/>
            </a:endParaRPr>
          </a:p>
        </p:txBody>
      </p:sp>
      <p:pic>
        <p:nvPicPr>
          <p:cNvPr id="106" name="Picture 6"/>
          <p:cNvPicPr/>
          <p:nvPr/>
        </p:nvPicPr>
        <p:blipFill>
          <a:blip r:embed="rId2"/>
          <a:stretch/>
        </p:blipFill>
        <p:spPr>
          <a:xfrm>
            <a:off x="5551560" y="1524240"/>
            <a:ext cx="3027960" cy="2121120"/>
          </a:xfrm>
          <a:prstGeom prst="rect">
            <a:avLst/>
          </a:prstGeom>
          <a:ln>
            <a:noFill/>
          </a:ln>
        </p:spPr>
      </p:pic>
      <p:pic>
        <p:nvPicPr>
          <p:cNvPr id="107" name="Picture 7"/>
          <p:cNvPicPr/>
          <p:nvPr/>
        </p:nvPicPr>
        <p:blipFill>
          <a:blip r:embed="rId3"/>
          <a:stretch/>
        </p:blipFill>
        <p:spPr>
          <a:xfrm>
            <a:off x="5551560" y="3645720"/>
            <a:ext cx="3021480" cy="2480040"/>
          </a:xfrm>
          <a:prstGeom prst="rect">
            <a:avLst/>
          </a:prstGeom>
          <a:ln>
            <a:noFill/>
          </a:ln>
        </p:spPr>
      </p:pic>
      <p:sp>
        <p:nvSpPr>
          <p:cNvPr id="108" name="TextShape 4"/>
          <p:cNvSpPr txBox="1"/>
          <p:nvPr/>
        </p:nvSpPr>
        <p:spPr>
          <a:xfrm>
            <a:off x="581040" y="6388200"/>
            <a:ext cx="5250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Tutorials, Última edição: 05/09/2018</a:t>
            </a:r>
            <a:endParaRPr lang="pt-BR" sz="18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Altura e largura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0" name="TextShape 2"/>
          <p:cNvSpPr txBox="1"/>
          <p:nvPr/>
        </p:nvSpPr>
        <p:spPr>
          <a:xfrm>
            <a:off x="457200" y="1474560"/>
            <a:ext cx="4122360" cy="49017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5960" indent="-34272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3D3D3D"/>
                </a:solidFill>
                <a:latin typeface="Gill Sans MT"/>
              </a:rPr>
              <a:t>Sempre</a:t>
            </a:r>
            <a:r>
              <a:rPr lang="en-US" sz="28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800" b="0" strike="noStrike" spc="-1" dirty="0" err="1">
                <a:solidFill>
                  <a:srgbClr val="3D3D3D"/>
                </a:solidFill>
                <a:latin typeface="Gill Sans MT"/>
              </a:rPr>
              <a:t>cheque</a:t>
            </a:r>
            <a:r>
              <a:rPr lang="en-US" sz="2800" b="0" strike="noStrike" spc="-1" dirty="0">
                <a:solidFill>
                  <a:srgbClr val="3D3D3D"/>
                </a:solidFill>
                <a:latin typeface="Gill Sans MT"/>
              </a:rPr>
              <a:t> as </a:t>
            </a:r>
            <a:r>
              <a:rPr lang="en-US" sz="2800" b="0" strike="noStrike" spc="-1" dirty="0" err="1">
                <a:solidFill>
                  <a:srgbClr val="3D3D3D"/>
                </a:solidFill>
                <a:latin typeface="Gill Sans MT"/>
              </a:rPr>
              <a:t>limitações</a:t>
            </a:r>
            <a:r>
              <a:rPr lang="en-US" sz="2800" b="0" strike="noStrike" spc="-1" dirty="0">
                <a:solidFill>
                  <a:srgbClr val="3D3D3D"/>
                </a:solidFill>
                <a:latin typeface="Gill Sans MT"/>
              </a:rPr>
              <a:t> de </a:t>
            </a:r>
            <a:r>
              <a:rPr lang="en-US" sz="2800" b="0" strike="noStrike" spc="-1" dirty="0" err="1">
                <a:solidFill>
                  <a:srgbClr val="3D3D3D"/>
                </a:solidFill>
                <a:latin typeface="Gill Sans MT"/>
              </a:rPr>
              <a:t>altura</a:t>
            </a:r>
            <a:r>
              <a:rPr lang="en-US" sz="2800" b="0" strike="noStrike" spc="-1" dirty="0">
                <a:solidFill>
                  <a:srgbClr val="3D3D3D"/>
                </a:solidFill>
                <a:latin typeface="Gill Sans MT"/>
              </a:rPr>
              <a:t> (30,5cm </a:t>
            </a:r>
            <a:r>
              <a:rPr lang="en-US" sz="2800" b="0" strike="noStrike" spc="-1" dirty="0" err="1">
                <a:solidFill>
                  <a:srgbClr val="3D3D3D"/>
                </a:solidFill>
                <a:latin typeface="Gill Sans MT"/>
              </a:rPr>
              <a:t>em</a:t>
            </a:r>
            <a:r>
              <a:rPr lang="en-US" sz="2800" b="0" strike="noStrike" spc="-1" dirty="0">
                <a:solidFill>
                  <a:srgbClr val="3D3D3D"/>
                </a:solidFill>
                <a:latin typeface="Gill Sans MT"/>
              </a:rPr>
              <a:t> 2018, </a:t>
            </a:r>
            <a:r>
              <a:rPr lang="en-US" sz="2800" b="0" strike="noStrike" spc="-1" dirty="0" err="1">
                <a:solidFill>
                  <a:srgbClr val="3D3D3D"/>
                </a:solidFill>
                <a:latin typeface="Gill Sans MT"/>
              </a:rPr>
              <a:t>por</a:t>
            </a:r>
            <a:r>
              <a:rPr lang="en-US" sz="28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800" b="0" strike="noStrike" spc="-1" dirty="0" err="1">
                <a:solidFill>
                  <a:srgbClr val="3D3D3D"/>
                </a:solidFill>
                <a:latin typeface="Gill Sans MT"/>
              </a:rPr>
              <a:t>exemplo</a:t>
            </a:r>
            <a:r>
              <a:rPr lang="en-US" sz="2800" b="0" strike="noStrike" spc="-1" dirty="0">
                <a:solidFill>
                  <a:srgbClr val="3D3D3D"/>
                </a:solidFill>
                <a:latin typeface="Gill Sans MT"/>
              </a:rPr>
              <a:t>)</a:t>
            </a:r>
          </a:p>
          <a:p>
            <a:pPr marL="345960" indent="-34272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3D3D3D"/>
                </a:solidFill>
                <a:latin typeface="Gill Sans MT"/>
              </a:rPr>
              <a:t>Podem</a:t>
            </a:r>
            <a:r>
              <a:rPr lang="en-US" sz="28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800" b="0" strike="noStrike" spc="-1" dirty="0" err="1">
                <a:solidFill>
                  <a:srgbClr val="3D3D3D"/>
                </a:solidFill>
                <a:latin typeface="Gill Sans MT"/>
              </a:rPr>
              <a:t>existir</a:t>
            </a:r>
            <a:r>
              <a:rPr lang="en-US" sz="28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800" b="0" strike="noStrike" spc="-1" dirty="0" err="1">
                <a:solidFill>
                  <a:srgbClr val="3D3D3D"/>
                </a:solidFill>
                <a:latin typeface="Gill Sans MT"/>
              </a:rPr>
              <a:t>outras</a:t>
            </a:r>
            <a:r>
              <a:rPr lang="en-US" sz="28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800" b="0" strike="noStrike" spc="-1" dirty="0" err="1">
                <a:solidFill>
                  <a:srgbClr val="3D3D3D"/>
                </a:solidFill>
                <a:latin typeface="Gill Sans MT"/>
              </a:rPr>
              <a:t>limitações</a:t>
            </a:r>
            <a:r>
              <a:rPr lang="en-US" sz="2800" b="0" strike="noStrike" spc="-1" dirty="0">
                <a:solidFill>
                  <a:srgbClr val="3D3D3D"/>
                </a:solidFill>
                <a:latin typeface="Gill Sans MT"/>
              </a:rPr>
              <a:t>, </a:t>
            </a:r>
            <a:r>
              <a:rPr lang="en-US" sz="2800" b="0" strike="noStrike" spc="-1" dirty="0" err="1">
                <a:solidFill>
                  <a:srgbClr val="3D3D3D"/>
                </a:solidFill>
                <a:latin typeface="Gill Sans MT"/>
              </a:rPr>
              <a:t>causados</a:t>
            </a:r>
            <a:r>
              <a:rPr lang="en-US" sz="28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800" b="0" strike="noStrike" spc="-1" dirty="0" err="1">
                <a:solidFill>
                  <a:srgbClr val="3D3D3D"/>
                </a:solidFill>
                <a:latin typeface="Gill Sans MT"/>
              </a:rPr>
              <a:t>por</a:t>
            </a:r>
            <a:r>
              <a:rPr lang="en-US" sz="28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800" b="0" strike="noStrike" spc="-1" dirty="0" err="1">
                <a:solidFill>
                  <a:srgbClr val="3D3D3D"/>
                </a:solidFill>
                <a:latin typeface="Gill Sans MT"/>
              </a:rPr>
              <a:t>conta</a:t>
            </a:r>
            <a:r>
              <a:rPr lang="en-US" sz="2800" b="0" strike="noStrike" spc="-1" dirty="0">
                <a:solidFill>
                  <a:srgbClr val="3D3D3D"/>
                </a:solidFill>
                <a:latin typeface="Gill Sans MT"/>
              </a:rPr>
              <a:t> dos </a:t>
            </a:r>
            <a:r>
              <a:rPr lang="en-US" sz="2800" b="0" strike="noStrike" spc="-1" dirty="0" err="1">
                <a:solidFill>
                  <a:srgbClr val="3D3D3D"/>
                </a:solidFill>
                <a:latin typeface="Gill Sans MT"/>
              </a:rPr>
              <a:t>modelos</a:t>
            </a:r>
            <a:r>
              <a:rPr lang="en-US" sz="2800" b="0" strike="noStrike" spc="-1" dirty="0">
                <a:solidFill>
                  <a:srgbClr val="3D3D3D"/>
                </a:solidFill>
                <a:latin typeface="Gill Sans MT"/>
              </a:rPr>
              <a:t> das </a:t>
            </a:r>
            <a:r>
              <a:rPr lang="en-US" sz="2800" b="0" strike="noStrike" spc="-1" dirty="0" err="1">
                <a:solidFill>
                  <a:srgbClr val="3D3D3D"/>
                </a:solidFill>
                <a:latin typeface="Gill Sans MT"/>
              </a:rPr>
              <a:t>missões</a:t>
            </a:r>
            <a:endParaRPr lang="en-US" sz="2800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345960" indent="-34272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3D3D3D"/>
                </a:solidFill>
                <a:latin typeface="Gill Sans MT"/>
              </a:rPr>
              <a:t>Considere</a:t>
            </a:r>
            <a:r>
              <a:rPr lang="en-US" sz="2800" b="0" strike="noStrike" spc="-1" dirty="0">
                <a:solidFill>
                  <a:srgbClr val="3D3D3D"/>
                </a:solidFill>
                <a:latin typeface="Gill Sans MT"/>
              </a:rPr>
              <a:t> as </a:t>
            </a:r>
            <a:r>
              <a:rPr lang="en-US" sz="2800" b="0" strike="noStrike" spc="-1" dirty="0" err="1">
                <a:solidFill>
                  <a:srgbClr val="3D3D3D"/>
                </a:solidFill>
                <a:latin typeface="Gill Sans MT"/>
              </a:rPr>
              <a:t>restrições</a:t>
            </a:r>
            <a:r>
              <a:rPr lang="en-US" sz="2800" b="0" strike="noStrike" spc="-1" dirty="0">
                <a:solidFill>
                  <a:srgbClr val="3D3D3D"/>
                </a:solidFill>
                <a:latin typeface="Gill Sans MT"/>
              </a:rPr>
              <a:t> do </a:t>
            </a:r>
            <a:r>
              <a:rPr lang="en-US" sz="2800" b="0" strike="noStrike" spc="-1" dirty="0" err="1">
                <a:solidFill>
                  <a:srgbClr val="3D3D3D"/>
                </a:solidFill>
                <a:latin typeface="Gill Sans MT"/>
              </a:rPr>
              <a:t>tapete</a:t>
            </a:r>
            <a:r>
              <a:rPr lang="en-US" sz="2800" b="0" strike="noStrike" spc="-1" dirty="0">
                <a:solidFill>
                  <a:srgbClr val="3D3D3D"/>
                </a:solidFill>
                <a:latin typeface="Gill Sans MT"/>
              </a:rPr>
              <a:t>, </a:t>
            </a:r>
            <a:r>
              <a:rPr lang="en-US" sz="2800" b="0" strike="noStrike" spc="-1" dirty="0" err="1">
                <a:solidFill>
                  <a:srgbClr val="3D3D3D"/>
                </a:solidFill>
                <a:latin typeface="Gill Sans MT"/>
              </a:rPr>
              <a:t>como</a:t>
            </a:r>
            <a:r>
              <a:rPr lang="en-US" sz="2800" b="0" strike="noStrike" spc="-1" dirty="0">
                <a:solidFill>
                  <a:srgbClr val="3D3D3D"/>
                </a:solidFill>
                <a:latin typeface="Gill Sans MT"/>
              </a:rPr>
              <a:t> a base</a:t>
            </a:r>
          </a:p>
        </p:txBody>
      </p:sp>
      <p:sp>
        <p:nvSpPr>
          <p:cNvPr id="111" name="TextShape 3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A68883CC-0A6D-4083-8694-4C75B63529D7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4</a:t>
            </a:fld>
            <a:endParaRPr lang="pt-BR" sz="1800" b="0" strike="noStrike" spc="-1">
              <a:latin typeface="Times New Roman"/>
            </a:endParaRPr>
          </a:p>
        </p:txBody>
      </p:sp>
      <p:pic>
        <p:nvPicPr>
          <p:cNvPr id="112" name="Picture 6"/>
          <p:cNvPicPr/>
          <p:nvPr/>
        </p:nvPicPr>
        <p:blipFill>
          <a:blip r:embed="rId2"/>
          <a:stretch/>
        </p:blipFill>
        <p:spPr>
          <a:xfrm>
            <a:off x="4751280" y="1787040"/>
            <a:ext cx="2297520" cy="1641600"/>
          </a:xfrm>
          <a:prstGeom prst="rect">
            <a:avLst/>
          </a:prstGeom>
          <a:ln>
            <a:noFill/>
          </a:ln>
        </p:spPr>
      </p:pic>
      <p:pic>
        <p:nvPicPr>
          <p:cNvPr id="113" name="Picture 7"/>
          <p:cNvPicPr/>
          <p:nvPr/>
        </p:nvPicPr>
        <p:blipFill>
          <a:blip r:embed="rId3"/>
          <a:stretch/>
        </p:blipFill>
        <p:spPr>
          <a:xfrm>
            <a:off x="6213960" y="3277080"/>
            <a:ext cx="2705400" cy="1865160"/>
          </a:xfrm>
          <a:prstGeom prst="rect">
            <a:avLst/>
          </a:prstGeom>
          <a:ln>
            <a:noFill/>
          </a:ln>
        </p:spPr>
      </p:pic>
      <p:pic>
        <p:nvPicPr>
          <p:cNvPr id="114" name="Picture 5"/>
          <p:cNvPicPr/>
          <p:nvPr/>
        </p:nvPicPr>
        <p:blipFill>
          <a:blip r:embed="rId4"/>
          <a:stretch/>
        </p:blipFill>
        <p:spPr>
          <a:xfrm rot="5400000">
            <a:off x="4605840" y="4195440"/>
            <a:ext cx="2154960" cy="2206440"/>
          </a:xfrm>
          <a:prstGeom prst="rect">
            <a:avLst/>
          </a:prstGeom>
          <a:ln>
            <a:noFill/>
          </a:ln>
        </p:spPr>
      </p:pic>
      <p:sp>
        <p:nvSpPr>
          <p:cNvPr id="115" name="TextShape 4"/>
          <p:cNvSpPr txBox="1"/>
          <p:nvPr/>
        </p:nvSpPr>
        <p:spPr>
          <a:xfrm>
            <a:off x="581040" y="6388200"/>
            <a:ext cx="5250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Tutorials, Última edição: 05/09/2018</a:t>
            </a:r>
            <a:endParaRPr lang="pt-BR" sz="18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balanceamento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7" name="TextShape 2"/>
          <p:cNvSpPr txBox="1"/>
          <p:nvPr/>
        </p:nvSpPr>
        <p:spPr>
          <a:xfrm>
            <a:off x="488520" y="1497240"/>
            <a:ext cx="4793400" cy="45900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3080" lvl="1" indent="-34272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3D3D3D"/>
              </a:buClr>
              <a:buSzPct val="92000"/>
              <a:buFont typeface="Wingdings 2" charset="2"/>
              <a:buChar char=""/>
            </a:pP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Se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pergunte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: O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robô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está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bem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balanceado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? O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centro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de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gravidade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está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no local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certo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?</a:t>
            </a:r>
          </a:p>
          <a:p>
            <a:pPr marL="343080" lvl="1" indent="-34272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3D3D3D"/>
              </a:buClr>
              <a:buSzPct val="92000"/>
              <a:buFont typeface="Wingdings 2" charset="2"/>
              <a:buChar char=""/>
            </a:pP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O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robô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não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deve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pender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para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os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lados</a:t>
            </a:r>
            <a:endParaRPr lang="en-US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1028880" lvl="2" indent="-34272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3D3D3D"/>
              </a:buClr>
              <a:buSzPct val="92000"/>
              <a:buFont typeface="Wingdings 2" charset="2"/>
              <a:buChar char=""/>
            </a:pP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Se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estiver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,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os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movimentos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se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tornam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inconsistentes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,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os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pneus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podem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derrapar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e o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robô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pode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virar</a:t>
            </a:r>
            <a:endParaRPr lang="en-US" sz="1600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1028880" lvl="2" indent="-34272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3D3D3D"/>
              </a:buClr>
              <a:buSzPct val="92000"/>
              <a:buFont typeface="Wingdings 2" charset="2"/>
              <a:buChar char=""/>
            </a:pP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Quando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se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colocar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os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anexos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,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isso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pode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piorar</a:t>
            </a:r>
            <a:endParaRPr lang="en-US" sz="1600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343080" lvl="1" indent="-34272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3D3D3D"/>
              </a:buClr>
              <a:buSzPct val="92000"/>
              <a:buFont typeface="Wingdings 2" charset="2"/>
              <a:buChar char=""/>
            </a:pP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Considere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o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posicionamento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do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bloco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(EV3)</a:t>
            </a:r>
          </a:p>
          <a:p>
            <a:pPr marL="1028880" lvl="2" indent="-34272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3D3D3D"/>
              </a:buClr>
              <a:buSzPct val="92000"/>
              <a:buFont typeface="Wingdings 2" charset="2"/>
              <a:buChar char=""/>
            </a:pP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Um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bloco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muito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em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cima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pode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ser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muito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pesado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. Um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bloco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muito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para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frente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ou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para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trás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pode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causar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desbalanceamento</a:t>
            </a:r>
            <a:endParaRPr lang="en-US" sz="1600" b="0" strike="noStrike" spc="-1" dirty="0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18" name="TextShape 3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66A7CFFE-9C1D-464D-83C9-4C310746C07F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5</a:t>
            </a:fld>
            <a:endParaRPr lang="pt-BR" sz="1800" b="0" strike="noStrike" spc="-1">
              <a:latin typeface="Times New Roman"/>
            </a:endParaRPr>
          </a:p>
        </p:txBody>
      </p:sp>
      <p:pic>
        <p:nvPicPr>
          <p:cNvPr id="119" name="Picture 7"/>
          <p:cNvPicPr/>
          <p:nvPr/>
        </p:nvPicPr>
        <p:blipFill>
          <a:blip r:embed="rId2"/>
          <a:stretch/>
        </p:blipFill>
        <p:spPr>
          <a:xfrm>
            <a:off x="5653440" y="3678120"/>
            <a:ext cx="2774520" cy="2339640"/>
          </a:xfrm>
          <a:prstGeom prst="rect">
            <a:avLst/>
          </a:prstGeom>
          <a:ln>
            <a:noFill/>
          </a:ln>
        </p:spPr>
      </p:pic>
      <p:pic>
        <p:nvPicPr>
          <p:cNvPr id="120" name="Picture 8"/>
          <p:cNvPicPr/>
          <p:nvPr/>
        </p:nvPicPr>
        <p:blipFill>
          <a:blip r:embed="rId3"/>
          <a:stretch/>
        </p:blipFill>
        <p:spPr>
          <a:xfrm>
            <a:off x="5775840" y="1617840"/>
            <a:ext cx="2529720" cy="1562040"/>
          </a:xfrm>
          <a:prstGeom prst="rect">
            <a:avLst/>
          </a:prstGeom>
          <a:ln>
            <a:noFill/>
          </a:ln>
        </p:spPr>
      </p:pic>
      <p:sp>
        <p:nvSpPr>
          <p:cNvPr id="121" name="TextShape 4"/>
          <p:cNvSpPr txBox="1"/>
          <p:nvPr/>
        </p:nvSpPr>
        <p:spPr>
          <a:xfrm>
            <a:off x="581040" y="6388200"/>
            <a:ext cx="5250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Tutorials, Última edição: 05/09/2018</a:t>
            </a:r>
            <a:endParaRPr lang="pt-BR" sz="18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Sensors e o posicionamento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457200" y="1516680"/>
            <a:ext cx="8113320" cy="46234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3080" lvl="1" indent="-34272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3D3D3D"/>
              </a:buClr>
              <a:buSzPct val="92000"/>
              <a:buFont typeface="Wingdings 2" charset="2"/>
              <a:buChar char=""/>
            </a:pP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Quais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sensores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são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necessários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para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cumprir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os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objetivos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da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equipe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?</a:t>
            </a:r>
          </a:p>
          <a:p>
            <a:pPr marL="343080" lvl="1" indent="-34272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3D3D3D"/>
              </a:buClr>
              <a:buSzPct val="92000"/>
              <a:buFont typeface="Wingdings 2" charset="2"/>
              <a:buChar char=""/>
            </a:pP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Aonde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os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sensores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devem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ser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400" b="0" strike="noStrike" spc="-1" dirty="0" err="1">
                <a:solidFill>
                  <a:srgbClr val="3D3D3D"/>
                </a:solidFill>
                <a:latin typeface="Gill Sans MT"/>
              </a:rPr>
              <a:t>colocados</a:t>
            </a:r>
            <a:r>
              <a:rPr lang="en-US" sz="2400" b="0" strike="noStrike" spc="-1" dirty="0">
                <a:solidFill>
                  <a:srgbClr val="3D3D3D"/>
                </a:solidFill>
                <a:latin typeface="Gill Sans MT"/>
              </a:rPr>
              <a:t>?</a:t>
            </a:r>
          </a:p>
          <a:p>
            <a:pPr marL="1028880" lvl="2" indent="-34272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3D3D3D"/>
              </a:buClr>
              <a:buSzPct val="92000"/>
              <a:buFont typeface="Wingdings 2" charset="2"/>
              <a:buChar char=""/>
            </a:pP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Sensores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de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cor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precisam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ter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uma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boa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distância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dos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pneus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.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Colocá-los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muito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perto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das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rodas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pode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cauar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problemas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ao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seguir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linhas</a:t>
            </a:r>
            <a:endParaRPr lang="en-US" sz="2000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1028880" lvl="2" indent="-34272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3D3D3D"/>
              </a:buClr>
              <a:buSzPct val="92000"/>
              <a:buFont typeface="Wingdings 2" charset="2"/>
              <a:buChar char=""/>
            </a:pP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O de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giro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pode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pode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ser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colocado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em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qualquer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lugar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, mas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deve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estar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de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frente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para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uma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certa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direção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para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medir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curvas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</a:p>
          <a:p>
            <a:pPr marL="1028880" lvl="2" indent="-34272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3D3D3D"/>
              </a:buClr>
              <a:buSzPct val="92000"/>
              <a:buFont typeface="Wingdings 2" charset="2"/>
              <a:buChar char=""/>
            </a:pP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Outros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sensores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devem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ser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colocados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aonde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são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mais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úteis</a:t>
            </a:r>
            <a:endParaRPr lang="en-US" sz="2000" b="0" strike="noStrike" spc="-1" dirty="0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24" name="TextShape 3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CF5C5138-E725-4964-8DDF-9ECA05B136FE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6</a:t>
            </a:fld>
            <a:endParaRPr lang="pt-BR" sz="1800" b="0" strike="noStrike" spc="-1">
              <a:latin typeface="Times New Roman"/>
            </a:endParaRPr>
          </a:p>
        </p:txBody>
      </p:sp>
      <p:sp>
        <p:nvSpPr>
          <p:cNvPr id="125" name="TextShape 4"/>
          <p:cNvSpPr txBox="1"/>
          <p:nvPr/>
        </p:nvSpPr>
        <p:spPr>
          <a:xfrm>
            <a:off x="581040" y="6388200"/>
            <a:ext cx="5250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Tutorials, Última edição: 05/09/2018</a:t>
            </a:r>
            <a:endParaRPr lang="pt-BR" sz="18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Posicionamento do braço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457200" y="1657440"/>
            <a:ext cx="4815720" cy="44683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Se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você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estiver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usando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o EV3,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você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pode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usar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2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motores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adicionais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(de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qualquer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tipo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) </a:t>
            </a:r>
          </a:p>
          <a:p>
            <a:pPr marL="343080" indent="-34272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Aonde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você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os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coloca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depende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dos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anexos</a:t>
            </a:r>
            <a:endParaRPr lang="en-US" sz="2000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343080" indent="-34272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Você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tem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que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cumprir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tarefas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altas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ou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baixas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?</a:t>
            </a:r>
          </a:p>
          <a:p>
            <a:pPr marL="343080" indent="-34272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Você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conseguirá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adicionar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anexos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ao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motor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rapidamente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e com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facilidade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?</a:t>
            </a:r>
          </a:p>
          <a:p>
            <a:pPr marL="343080" indent="-34272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O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robô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está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balanceado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após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colocar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os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2000" b="0" strike="noStrike" spc="-1" dirty="0" err="1">
                <a:solidFill>
                  <a:srgbClr val="3D3D3D"/>
                </a:solidFill>
                <a:latin typeface="Gill Sans MT"/>
              </a:rPr>
              <a:t>motores</a:t>
            </a:r>
            <a:r>
              <a:rPr lang="en-US" sz="2000" b="0" strike="noStrike" spc="-1" dirty="0">
                <a:solidFill>
                  <a:srgbClr val="3D3D3D"/>
                </a:solidFill>
                <a:latin typeface="Gill Sans MT"/>
              </a:rPr>
              <a:t> extras?</a:t>
            </a:r>
          </a:p>
        </p:txBody>
      </p:sp>
      <p:sp>
        <p:nvSpPr>
          <p:cNvPr id="128" name="TextShape 3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2CFBDCC9-FB8A-4D1F-B817-961059E1ECE9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7</a:t>
            </a:fld>
            <a:endParaRPr lang="pt-BR" sz="1800" b="0" strike="noStrike" spc="-1">
              <a:latin typeface="Times New Roman"/>
            </a:endParaRPr>
          </a:p>
        </p:txBody>
      </p:sp>
      <p:pic>
        <p:nvPicPr>
          <p:cNvPr id="129" name="Picture 5"/>
          <p:cNvPicPr/>
          <p:nvPr/>
        </p:nvPicPr>
        <p:blipFill>
          <a:blip r:embed="rId2"/>
          <a:stretch/>
        </p:blipFill>
        <p:spPr>
          <a:xfrm>
            <a:off x="5499000" y="1095120"/>
            <a:ext cx="2780280" cy="2957040"/>
          </a:xfrm>
          <a:prstGeom prst="rect">
            <a:avLst/>
          </a:prstGeom>
          <a:ln>
            <a:noFill/>
          </a:ln>
        </p:spPr>
      </p:pic>
      <p:pic>
        <p:nvPicPr>
          <p:cNvPr id="130" name="Picture 6"/>
          <p:cNvPicPr/>
          <p:nvPr/>
        </p:nvPicPr>
        <p:blipFill>
          <a:blip r:embed="rId3"/>
          <a:stretch/>
        </p:blipFill>
        <p:spPr>
          <a:xfrm>
            <a:off x="5499000" y="4052520"/>
            <a:ext cx="2780280" cy="2303640"/>
          </a:xfrm>
          <a:prstGeom prst="rect">
            <a:avLst/>
          </a:prstGeom>
          <a:ln>
            <a:noFill/>
          </a:ln>
        </p:spPr>
      </p:pic>
      <p:sp>
        <p:nvSpPr>
          <p:cNvPr id="131" name="TextShape 4"/>
          <p:cNvSpPr txBox="1"/>
          <p:nvPr/>
        </p:nvSpPr>
        <p:spPr>
          <a:xfrm>
            <a:off x="581040" y="6388200"/>
            <a:ext cx="5250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Tutorials, Última edição: 05/09/2018</a:t>
            </a:r>
            <a:endParaRPr lang="pt-BR" sz="18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rodas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457200" y="1524240"/>
            <a:ext cx="4790880" cy="46015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799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1600" b="0" strike="noStrike" spc="-1" dirty="0" err="1">
                <a:solidFill>
                  <a:srgbClr val="FF0000"/>
                </a:solidFill>
                <a:latin typeface="Gill Sans MT"/>
              </a:rPr>
              <a:t>Não</a:t>
            </a:r>
            <a:r>
              <a:rPr lang="en-US" sz="1600" b="0" strike="noStrike" spc="-1" dirty="0">
                <a:solidFill>
                  <a:srgbClr val="FF0000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FF0000"/>
                </a:solidFill>
                <a:latin typeface="Gill Sans MT"/>
              </a:rPr>
              <a:t>escute</a:t>
            </a:r>
            <a:r>
              <a:rPr lang="en-US" sz="1600" b="0" strike="noStrike" spc="-1" dirty="0">
                <a:solidFill>
                  <a:srgbClr val="FF0000"/>
                </a:solidFill>
                <a:latin typeface="Gill Sans MT"/>
              </a:rPr>
              <a:t> para </a:t>
            </a:r>
            <a:r>
              <a:rPr lang="en-US" sz="1600" b="0" strike="noStrike" spc="-1" dirty="0" err="1">
                <a:solidFill>
                  <a:srgbClr val="FF0000"/>
                </a:solidFill>
                <a:latin typeface="Gill Sans MT"/>
              </a:rPr>
              <a:t>ninguém</a:t>
            </a:r>
            <a:r>
              <a:rPr lang="en-US" sz="1600" b="0" strike="noStrike" spc="-1" dirty="0">
                <a:solidFill>
                  <a:srgbClr val="FF0000"/>
                </a:solidFill>
                <a:latin typeface="Gill Sans MT"/>
              </a:rPr>
              <a:t> que </a:t>
            </a:r>
            <a:r>
              <a:rPr lang="en-US" sz="1600" b="0" strike="noStrike" spc="-1" dirty="0" err="1">
                <a:solidFill>
                  <a:srgbClr val="FF0000"/>
                </a:solidFill>
                <a:latin typeface="Gill Sans MT"/>
              </a:rPr>
              <a:t>te</a:t>
            </a:r>
            <a:r>
              <a:rPr lang="en-US" sz="1600" b="0" strike="noStrike" spc="-1" dirty="0">
                <a:solidFill>
                  <a:srgbClr val="FF0000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FF0000"/>
                </a:solidFill>
                <a:latin typeface="Gill Sans MT"/>
              </a:rPr>
              <a:t>diga</a:t>
            </a:r>
            <a:r>
              <a:rPr lang="en-US" sz="1600" b="0" strike="noStrike" spc="-1" dirty="0">
                <a:solidFill>
                  <a:srgbClr val="FF0000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FF0000"/>
                </a:solidFill>
                <a:latin typeface="Gill Sans MT"/>
              </a:rPr>
              <a:t>qual</a:t>
            </a:r>
            <a:r>
              <a:rPr lang="en-US" sz="1600" b="0" strike="noStrike" spc="-1" dirty="0">
                <a:solidFill>
                  <a:srgbClr val="FF0000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FF0000"/>
                </a:solidFill>
                <a:latin typeface="Gill Sans MT"/>
              </a:rPr>
              <a:t>roda</a:t>
            </a:r>
            <a:r>
              <a:rPr lang="en-US" sz="1600" b="0" strike="noStrike" spc="-1" dirty="0">
                <a:solidFill>
                  <a:srgbClr val="FF0000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FF0000"/>
                </a:solidFill>
                <a:latin typeface="Gill Sans MT"/>
              </a:rPr>
              <a:t>é</a:t>
            </a:r>
            <a:r>
              <a:rPr lang="en-US" sz="1600" b="0" strike="noStrike" spc="-1" dirty="0">
                <a:solidFill>
                  <a:srgbClr val="FF0000"/>
                </a:solidFill>
                <a:latin typeface="Gill Sans MT"/>
              </a:rPr>
              <a:t> a </a:t>
            </a:r>
            <a:r>
              <a:rPr lang="en-US" sz="1600" b="0" strike="noStrike" spc="-1" dirty="0" err="1">
                <a:solidFill>
                  <a:srgbClr val="FF0000"/>
                </a:solidFill>
                <a:latin typeface="Gill Sans MT"/>
              </a:rPr>
              <a:t>melhor</a:t>
            </a:r>
            <a:r>
              <a:rPr lang="en-US" sz="1600" b="0" strike="noStrike" spc="-1" dirty="0">
                <a:solidFill>
                  <a:srgbClr val="FF0000"/>
                </a:solidFill>
                <a:latin typeface="Gill Sans MT"/>
              </a:rPr>
              <a:t> para a FLL. </a:t>
            </a:r>
            <a:r>
              <a:rPr lang="en-US" sz="1600" b="0" strike="noStrike" spc="-1" dirty="0" err="1">
                <a:solidFill>
                  <a:srgbClr val="FF0000"/>
                </a:solidFill>
                <a:latin typeface="Gill Sans MT"/>
              </a:rPr>
              <a:t>Cada</a:t>
            </a:r>
            <a:r>
              <a:rPr lang="en-US" sz="1600" b="0" strike="noStrike" spc="-1" dirty="0">
                <a:solidFill>
                  <a:srgbClr val="FF0000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FF0000"/>
                </a:solidFill>
                <a:latin typeface="Gill Sans MT"/>
              </a:rPr>
              <a:t>robô</a:t>
            </a:r>
            <a:r>
              <a:rPr lang="en-US" sz="1600" b="0" strike="noStrike" spc="-1" dirty="0">
                <a:solidFill>
                  <a:srgbClr val="FF0000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FF0000"/>
                </a:solidFill>
                <a:latin typeface="Gill Sans MT"/>
              </a:rPr>
              <a:t>é</a:t>
            </a:r>
            <a:r>
              <a:rPr lang="en-US" sz="1600" b="0" strike="noStrike" spc="-1" dirty="0">
                <a:solidFill>
                  <a:srgbClr val="FF0000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FF0000"/>
                </a:solidFill>
                <a:latin typeface="Gill Sans MT"/>
              </a:rPr>
              <a:t>diferente</a:t>
            </a:r>
            <a:r>
              <a:rPr lang="en-US" sz="1600" b="0" strike="noStrike" spc="-1" dirty="0">
                <a:solidFill>
                  <a:srgbClr val="FF0000"/>
                </a:solidFill>
                <a:latin typeface="Gill Sans MT"/>
              </a:rPr>
              <a:t>. </a:t>
            </a:r>
            <a:r>
              <a:rPr lang="en-US" sz="1600" b="0" strike="noStrike" spc="-1" dirty="0" err="1">
                <a:solidFill>
                  <a:srgbClr val="FF0000"/>
                </a:solidFill>
                <a:latin typeface="Gill Sans MT"/>
              </a:rPr>
              <a:t>Assim</a:t>
            </a:r>
            <a:r>
              <a:rPr lang="en-US" sz="1600" b="0" strike="noStrike" spc="-1" dirty="0">
                <a:solidFill>
                  <a:srgbClr val="FF0000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FF0000"/>
                </a:solidFill>
                <a:latin typeface="Gill Sans MT"/>
              </a:rPr>
              <a:t>como</a:t>
            </a:r>
            <a:r>
              <a:rPr lang="en-US" sz="1600" b="0" strike="noStrike" spc="-1" dirty="0">
                <a:solidFill>
                  <a:srgbClr val="FF0000"/>
                </a:solidFill>
                <a:latin typeface="Gill Sans MT"/>
              </a:rPr>
              <a:t> o </a:t>
            </a:r>
            <a:r>
              <a:rPr lang="en-US" sz="1600" b="0" strike="noStrike" spc="-1" dirty="0" err="1">
                <a:solidFill>
                  <a:srgbClr val="FF0000"/>
                </a:solidFill>
                <a:latin typeface="Gill Sans MT"/>
              </a:rPr>
              <a:t>desafio</a:t>
            </a:r>
            <a:endParaRPr lang="en-US" sz="1600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667080" lvl="1" indent="-342720">
              <a:lnSpc>
                <a:spcPct val="100000"/>
              </a:lnSpc>
              <a:spcBef>
                <a:spcPts val="70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1400" b="0" strike="noStrike" spc="-1" dirty="0" err="1">
                <a:solidFill>
                  <a:srgbClr val="FF0000"/>
                </a:solidFill>
                <a:latin typeface="Gill Sans MT"/>
              </a:rPr>
              <a:t>Sempre</a:t>
            </a:r>
            <a:r>
              <a:rPr lang="en-US" sz="1400" b="0" strike="noStrike" spc="-1" dirty="0">
                <a:solidFill>
                  <a:srgbClr val="FF0000"/>
                </a:solidFill>
                <a:latin typeface="Gill Sans MT"/>
              </a:rPr>
              <a:t> </a:t>
            </a:r>
            <a:r>
              <a:rPr lang="en-US" sz="1400" b="0" strike="noStrike" spc="-1" dirty="0" err="1">
                <a:solidFill>
                  <a:srgbClr val="FF0000"/>
                </a:solidFill>
                <a:latin typeface="Gill Sans MT"/>
              </a:rPr>
              <a:t>faça</a:t>
            </a:r>
            <a:r>
              <a:rPr lang="en-US" sz="1400" b="0" strike="noStrike" spc="-1" dirty="0">
                <a:solidFill>
                  <a:srgbClr val="FF0000"/>
                </a:solidFill>
                <a:latin typeface="Gill Sans MT"/>
              </a:rPr>
              <a:t> </a:t>
            </a:r>
            <a:r>
              <a:rPr lang="en-US" sz="1400" b="0" strike="noStrike" spc="-1" dirty="0" err="1">
                <a:solidFill>
                  <a:srgbClr val="FF0000"/>
                </a:solidFill>
                <a:latin typeface="Gill Sans MT"/>
              </a:rPr>
              <a:t>seus</a:t>
            </a:r>
            <a:r>
              <a:rPr lang="en-US" sz="1400" b="0" strike="noStrike" spc="-1" dirty="0">
                <a:solidFill>
                  <a:srgbClr val="FF0000"/>
                </a:solidFill>
                <a:latin typeface="Gill Sans MT"/>
              </a:rPr>
              <a:t> </a:t>
            </a:r>
            <a:r>
              <a:rPr lang="en-US" sz="1400" b="0" strike="noStrike" spc="-1" dirty="0" err="1">
                <a:solidFill>
                  <a:srgbClr val="FF0000"/>
                </a:solidFill>
                <a:latin typeface="Gill Sans MT"/>
              </a:rPr>
              <a:t>próprios</a:t>
            </a:r>
            <a:r>
              <a:rPr lang="en-US" sz="1400" b="0" strike="noStrike" spc="-1" dirty="0">
                <a:solidFill>
                  <a:srgbClr val="FF0000"/>
                </a:solidFill>
                <a:latin typeface="Gill Sans MT"/>
              </a:rPr>
              <a:t> testes para </a:t>
            </a:r>
            <a:r>
              <a:rPr lang="en-US" sz="1400" b="0" strike="noStrike" spc="-1" dirty="0" err="1">
                <a:solidFill>
                  <a:srgbClr val="FF0000"/>
                </a:solidFill>
                <a:latin typeface="Gill Sans MT"/>
              </a:rPr>
              <a:t>determinar</a:t>
            </a:r>
            <a:r>
              <a:rPr lang="en-US" sz="1400" b="0" strike="noStrike" spc="-1" dirty="0">
                <a:solidFill>
                  <a:srgbClr val="FF0000"/>
                </a:solidFill>
                <a:latin typeface="Gill Sans MT"/>
              </a:rPr>
              <a:t> </a:t>
            </a:r>
            <a:r>
              <a:rPr lang="en-US" sz="1400" b="0" strike="noStrike" spc="-1" dirty="0" err="1">
                <a:solidFill>
                  <a:srgbClr val="FF0000"/>
                </a:solidFill>
                <a:latin typeface="Gill Sans MT"/>
              </a:rPr>
              <a:t>qual</a:t>
            </a:r>
            <a:r>
              <a:rPr lang="en-US" sz="1400" b="0" strike="noStrike" spc="-1" dirty="0">
                <a:solidFill>
                  <a:srgbClr val="FF0000"/>
                </a:solidFill>
                <a:latin typeface="Gill Sans MT"/>
              </a:rPr>
              <a:t> </a:t>
            </a:r>
            <a:r>
              <a:rPr lang="en-US" sz="1400" b="0" strike="noStrike" spc="-1" dirty="0" err="1">
                <a:solidFill>
                  <a:srgbClr val="FF0000"/>
                </a:solidFill>
                <a:latin typeface="Gill Sans MT"/>
              </a:rPr>
              <a:t>roda</a:t>
            </a:r>
            <a:r>
              <a:rPr lang="en-US" sz="1400" b="0" strike="noStrike" spc="-1" dirty="0">
                <a:solidFill>
                  <a:srgbClr val="FF0000"/>
                </a:solidFill>
                <a:latin typeface="Gill Sans MT"/>
              </a:rPr>
              <a:t> </a:t>
            </a:r>
            <a:r>
              <a:rPr lang="en-US" sz="1400" b="0" strike="noStrike" spc="-1" dirty="0" err="1">
                <a:solidFill>
                  <a:srgbClr val="FF0000"/>
                </a:solidFill>
                <a:latin typeface="Gill Sans MT"/>
              </a:rPr>
              <a:t>é</a:t>
            </a:r>
            <a:r>
              <a:rPr lang="en-US" sz="1400" b="0" strike="noStrike" spc="-1" dirty="0">
                <a:solidFill>
                  <a:srgbClr val="FF0000"/>
                </a:solidFill>
                <a:latin typeface="Gill Sans MT"/>
              </a:rPr>
              <a:t> </a:t>
            </a:r>
            <a:r>
              <a:rPr lang="en-US" sz="1400" b="0" strike="noStrike" spc="-1" dirty="0" err="1">
                <a:solidFill>
                  <a:srgbClr val="FF0000"/>
                </a:solidFill>
                <a:latin typeface="Gill Sans MT"/>
              </a:rPr>
              <a:t>melhor</a:t>
            </a:r>
            <a:r>
              <a:rPr lang="en-US" sz="1400" b="0" strike="noStrike" spc="-1" dirty="0">
                <a:solidFill>
                  <a:srgbClr val="FF0000"/>
                </a:solidFill>
                <a:latin typeface="Gill Sans MT"/>
              </a:rPr>
              <a:t> para o </a:t>
            </a:r>
            <a:r>
              <a:rPr lang="en-US" sz="1400" b="0" strike="noStrike" spc="-1" dirty="0" err="1">
                <a:solidFill>
                  <a:srgbClr val="FF0000"/>
                </a:solidFill>
                <a:latin typeface="Gill Sans MT"/>
              </a:rPr>
              <a:t>seu</a:t>
            </a:r>
            <a:r>
              <a:rPr lang="en-US" sz="1400" b="0" strike="noStrike" spc="-1" dirty="0">
                <a:solidFill>
                  <a:srgbClr val="FF0000"/>
                </a:solidFill>
                <a:latin typeface="Gill Sans MT"/>
              </a:rPr>
              <a:t> </a:t>
            </a:r>
            <a:r>
              <a:rPr lang="en-US" sz="1400" b="0" strike="noStrike" spc="-1" dirty="0" err="1">
                <a:solidFill>
                  <a:srgbClr val="FF0000"/>
                </a:solidFill>
                <a:latin typeface="Gill Sans MT"/>
              </a:rPr>
              <a:t>robô</a:t>
            </a:r>
            <a:r>
              <a:rPr lang="en-US" sz="1400" b="0" strike="noStrike" spc="-1" dirty="0">
                <a:solidFill>
                  <a:srgbClr val="FF0000"/>
                </a:solidFill>
                <a:latin typeface="Gill Sans MT"/>
              </a:rPr>
              <a:t> </a:t>
            </a:r>
            <a:r>
              <a:rPr lang="en-US" sz="1400" b="0" strike="noStrike" spc="-1" dirty="0" err="1">
                <a:solidFill>
                  <a:srgbClr val="FF0000"/>
                </a:solidFill>
                <a:latin typeface="Gill Sans MT"/>
              </a:rPr>
              <a:t>em</a:t>
            </a:r>
            <a:r>
              <a:rPr lang="en-US" sz="1400" b="0" strike="noStrike" spc="-1" dirty="0">
                <a:solidFill>
                  <a:srgbClr val="FF0000"/>
                </a:solidFill>
                <a:latin typeface="Gill Sans MT"/>
              </a:rPr>
              <a:t> particular</a:t>
            </a:r>
            <a:endParaRPr lang="en-US" sz="1400" b="0" strike="noStrike" spc="-1" dirty="0">
              <a:solidFill>
                <a:srgbClr val="3D3D3D"/>
              </a:solidFill>
              <a:latin typeface="Gill Sans MT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spcAft>
                <a:spcPts val="601"/>
              </a:spcAft>
            </a:pPr>
            <a:r>
              <a:rPr lang="en-US" sz="1400" b="0" strike="noStrike" spc="-1" dirty="0" err="1">
                <a:solidFill>
                  <a:srgbClr val="3D3D3D"/>
                </a:solidFill>
                <a:latin typeface="Gill Sans MT"/>
              </a:rPr>
              <a:t>Rodas</a:t>
            </a:r>
            <a:r>
              <a:rPr lang="en-US" sz="1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400" b="0" strike="noStrike" spc="-1" dirty="0" err="1">
                <a:solidFill>
                  <a:srgbClr val="3D3D3D"/>
                </a:solidFill>
                <a:latin typeface="Gill Sans MT"/>
              </a:rPr>
              <a:t>largas</a:t>
            </a:r>
            <a:r>
              <a:rPr lang="en-US" sz="1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400" b="0" strike="noStrike" spc="-1" dirty="0" err="1">
                <a:solidFill>
                  <a:srgbClr val="3D3D3D"/>
                </a:solidFill>
                <a:latin typeface="Gill Sans MT"/>
              </a:rPr>
              <a:t>podem</a:t>
            </a:r>
            <a:r>
              <a:rPr lang="en-US" sz="1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400" b="0" strike="noStrike" spc="-1" dirty="0" err="1">
                <a:solidFill>
                  <a:srgbClr val="3D3D3D"/>
                </a:solidFill>
                <a:latin typeface="Gill Sans MT"/>
              </a:rPr>
              <a:t>ser</a:t>
            </a:r>
            <a:r>
              <a:rPr lang="en-US" sz="1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400" b="0" strike="noStrike" spc="-1" dirty="0" err="1">
                <a:solidFill>
                  <a:srgbClr val="3D3D3D"/>
                </a:solidFill>
                <a:latin typeface="Gill Sans MT"/>
              </a:rPr>
              <a:t>mais</a:t>
            </a:r>
            <a:r>
              <a:rPr lang="en-US" sz="1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400" b="0" strike="noStrike" spc="-1" dirty="0" err="1">
                <a:solidFill>
                  <a:srgbClr val="3D3D3D"/>
                </a:solidFill>
                <a:latin typeface="Gill Sans MT"/>
              </a:rPr>
              <a:t>rápidas</a:t>
            </a:r>
            <a:r>
              <a:rPr lang="en-US" sz="1400" b="0" strike="noStrike" spc="-1" dirty="0">
                <a:solidFill>
                  <a:srgbClr val="3D3D3D"/>
                </a:solidFill>
                <a:latin typeface="Gill Sans MT"/>
              </a:rPr>
              <a:t>, mas </a:t>
            </a:r>
            <a:r>
              <a:rPr lang="en-US" sz="1400" b="0" strike="noStrike" spc="-1" dirty="0" err="1">
                <a:solidFill>
                  <a:srgbClr val="3D3D3D"/>
                </a:solidFill>
                <a:latin typeface="Gill Sans MT"/>
              </a:rPr>
              <a:t>menos</a:t>
            </a:r>
            <a:r>
              <a:rPr lang="en-US" sz="1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400" b="0" strike="noStrike" spc="-1" dirty="0" err="1">
                <a:solidFill>
                  <a:srgbClr val="3D3D3D"/>
                </a:solidFill>
                <a:latin typeface="Gill Sans MT"/>
              </a:rPr>
              <a:t>precisas</a:t>
            </a:r>
            <a:r>
              <a:rPr lang="en-US" sz="1400" b="0" strike="noStrike" spc="-1" dirty="0">
                <a:solidFill>
                  <a:srgbClr val="3D3D3D"/>
                </a:solidFill>
                <a:latin typeface="Gill Sans MT"/>
              </a:rPr>
              <a:t> e </a:t>
            </a:r>
            <a:r>
              <a:rPr lang="en-US" sz="1400" b="0" strike="noStrike" spc="-1" dirty="0" err="1">
                <a:solidFill>
                  <a:srgbClr val="3D3D3D"/>
                </a:solidFill>
                <a:latin typeface="Gill Sans MT"/>
              </a:rPr>
              <a:t>derrapam</a:t>
            </a:r>
            <a:r>
              <a:rPr lang="en-US" sz="14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400" b="0" strike="noStrike" spc="-1" dirty="0" err="1">
                <a:solidFill>
                  <a:srgbClr val="3D3D3D"/>
                </a:solidFill>
                <a:latin typeface="Gill Sans MT"/>
              </a:rPr>
              <a:t>mais</a:t>
            </a:r>
            <a:endParaRPr lang="en-US" sz="1400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343080" indent="-342720">
              <a:lnSpc>
                <a:spcPct val="100000"/>
              </a:lnSpc>
              <a:spcBef>
                <a:spcPts val="799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Rodas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pequenos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são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mais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lentas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, mas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mais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precisas</a:t>
            </a:r>
            <a:endParaRPr lang="en-US" sz="1600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343080" indent="-342720">
              <a:lnSpc>
                <a:spcPct val="100000"/>
              </a:lnSpc>
              <a:spcBef>
                <a:spcPts val="799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Pneus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firmes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não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perderão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a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sua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forma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quando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saírem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de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seus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arcos </a:t>
            </a:r>
          </a:p>
          <a:p>
            <a:pPr marL="343080" indent="-342720">
              <a:lnSpc>
                <a:spcPct val="100000"/>
              </a:lnSpc>
              <a:spcBef>
                <a:spcPts val="799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Rodas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traseiras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devem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se mover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em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várias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direções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e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estarem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na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mesma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altura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das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rodas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dianteiras</a:t>
            </a:r>
            <a:endParaRPr lang="en-US" sz="1600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343080" indent="-342720">
              <a:lnSpc>
                <a:spcPct val="100000"/>
              </a:lnSpc>
              <a:spcBef>
                <a:spcPts val="799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Verifique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se as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rodas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permanecem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no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lugar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e de que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estão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instalados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firmemente</a:t>
            </a:r>
            <a:endParaRPr lang="en-US" sz="1600" b="0" strike="noStrike" spc="-1" dirty="0">
              <a:solidFill>
                <a:srgbClr val="3D3D3D"/>
              </a:solidFill>
              <a:latin typeface="Gill Sans MT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endParaRPr lang="en-US" sz="1600" b="0" strike="noStrike" spc="-1" dirty="0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34" name="TextShape 3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D98649AF-AE78-4975-97B5-B92E595778AB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8</a:t>
            </a:fld>
            <a:endParaRPr lang="pt-BR" sz="1800" b="0" strike="noStrike" spc="-1">
              <a:latin typeface="Times New Roman"/>
            </a:endParaRPr>
          </a:p>
        </p:txBody>
      </p:sp>
      <p:pic>
        <p:nvPicPr>
          <p:cNvPr id="135" name="Picture 5"/>
          <p:cNvPicPr/>
          <p:nvPr/>
        </p:nvPicPr>
        <p:blipFill>
          <a:blip r:embed="rId2"/>
          <a:stretch/>
        </p:blipFill>
        <p:spPr>
          <a:xfrm>
            <a:off x="5887080" y="1524240"/>
            <a:ext cx="2179080" cy="2141640"/>
          </a:xfrm>
          <a:prstGeom prst="rect">
            <a:avLst/>
          </a:prstGeom>
          <a:ln>
            <a:noFill/>
          </a:ln>
        </p:spPr>
      </p:pic>
      <p:pic>
        <p:nvPicPr>
          <p:cNvPr id="136" name="Picture 6"/>
          <p:cNvPicPr/>
          <p:nvPr/>
        </p:nvPicPr>
        <p:blipFill>
          <a:blip r:embed="rId3"/>
          <a:stretch/>
        </p:blipFill>
        <p:spPr>
          <a:xfrm>
            <a:off x="5637240" y="4214880"/>
            <a:ext cx="2819880" cy="1446480"/>
          </a:xfrm>
          <a:prstGeom prst="rect">
            <a:avLst/>
          </a:prstGeom>
          <a:ln>
            <a:noFill/>
          </a:ln>
        </p:spPr>
      </p:pic>
      <p:sp>
        <p:nvSpPr>
          <p:cNvPr id="137" name="TextShape 4"/>
          <p:cNvSpPr txBox="1"/>
          <p:nvPr/>
        </p:nvSpPr>
        <p:spPr>
          <a:xfrm>
            <a:off x="581040" y="6388200"/>
            <a:ext cx="5250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Tutorials, Última edição: 05/09/2018</a:t>
            </a:r>
            <a:endParaRPr lang="pt-BR" sz="18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Outras considerações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457200" y="1520280"/>
            <a:ext cx="4715640" cy="4856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Seu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robô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é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resistente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?</a:t>
            </a:r>
          </a:p>
          <a:p>
            <a:pPr marL="343080" indent="-34272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Quando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você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remove um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anexo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,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algo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quebra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do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robô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?</a:t>
            </a:r>
          </a:p>
          <a:p>
            <a:pPr marL="343080" indent="-34272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Planejando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em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seguir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paredes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?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Considere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colocar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pequenas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rodas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nos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cantos do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robô</a:t>
            </a:r>
            <a:endParaRPr lang="en-US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343080" indent="-34272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Planejando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em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alinhar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nas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linhas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?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Você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pode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querer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um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segundo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sensor de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cor</a:t>
            </a:r>
            <a:endParaRPr lang="en-US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343080" indent="-34272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Você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consegue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acessar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a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bateria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do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robô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?</a:t>
            </a:r>
          </a:p>
          <a:p>
            <a:pPr marL="343080" indent="-34272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Arial"/>
              <a:buChar char="•"/>
            </a:pP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Você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consegue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acessar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a porta USB?</a:t>
            </a:r>
          </a:p>
        </p:txBody>
      </p:sp>
      <p:sp>
        <p:nvSpPr>
          <p:cNvPr id="140" name="TextShape 3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D1CA0FEB-A388-4A49-889A-632538C21383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9</a:t>
            </a:fld>
            <a:endParaRPr lang="pt-BR" sz="1800" b="0" strike="noStrike" spc="-1">
              <a:latin typeface="Times New Roman"/>
            </a:endParaRPr>
          </a:p>
        </p:txBody>
      </p:sp>
      <p:pic>
        <p:nvPicPr>
          <p:cNvPr id="141" name="Picture 5"/>
          <p:cNvPicPr/>
          <p:nvPr/>
        </p:nvPicPr>
        <p:blipFill>
          <a:blip r:embed="rId2"/>
          <a:stretch/>
        </p:blipFill>
        <p:spPr>
          <a:xfrm>
            <a:off x="5173200" y="2192760"/>
            <a:ext cx="3547800" cy="3018240"/>
          </a:xfrm>
          <a:prstGeom prst="rect">
            <a:avLst/>
          </a:prstGeom>
          <a:ln>
            <a:noFill/>
          </a:ln>
        </p:spPr>
      </p:pic>
      <p:sp>
        <p:nvSpPr>
          <p:cNvPr id="142" name="TextShape 4"/>
          <p:cNvSpPr txBox="1"/>
          <p:nvPr/>
        </p:nvSpPr>
        <p:spPr>
          <a:xfrm>
            <a:off x="581040" y="6388200"/>
            <a:ext cx="5250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Tutorials, Última edição: 05/09/2018</a:t>
            </a:r>
            <a:endParaRPr lang="pt-BR" sz="18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4144</TotalTime>
  <Words>779</Words>
  <Application>Microsoft Macintosh PowerPoint</Application>
  <PresentationFormat>On-screen Show (4:3)</PresentationFormat>
  <Paragraphs>82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DejaVu Sans</vt:lpstr>
      <vt:lpstr>Gill Sans MT</vt:lpstr>
      <vt:lpstr>Helvetica Neue</vt:lpstr>
      <vt:lpstr>Symbol</vt:lpstr>
      <vt:lpstr>Times New Roman</vt:lpstr>
      <vt:lpstr>Wingdings</vt:lpstr>
      <vt:lpstr>Wingdings 2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Menu System</dc:title>
  <dc:subject/>
  <dc:creator>Sanjay Seshan</dc:creator>
  <dc:description/>
  <cp:lastModifiedBy>Sanjay Seshan</cp:lastModifiedBy>
  <cp:revision>81</cp:revision>
  <cp:lastPrinted>2016-08-04T16:21:11Z</cp:lastPrinted>
  <dcterms:created xsi:type="dcterms:W3CDTF">2014-10-28T21:59:38Z</dcterms:created>
  <dcterms:modified xsi:type="dcterms:W3CDTF">2018-10-01T12:22:09Z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11</vt:i4>
  </property>
</Properties>
</file>